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5" r:id="rId5"/>
    <p:sldId id="291" r:id="rId6"/>
    <p:sldId id="309" r:id="rId7"/>
    <p:sldId id="307" r:id="rId8"/>
    <p:sldId id="311" r:id="rId9"/>
    <p:sldId id="310" r:id="rId10"/>
    <p:sldId id="312" r:id="rId11"/>
    <p:sldId id="313" r:id="rId12"/>
    <p:sldId id="314" r:id="rId13"/>
    <p:sldId id="292" r:id="rId14"/>
    <p:sldId id="290" r:id="rId15"/>
    <p:sldId id="294" r:id="rId16"/>
    <p:sldId id="293" r:id="rId17"/>
    <p:sldId id="295" r:id="rId18"/>
    <p:sldId id="315" r:id="rId19"/>
    <p:sldId id="300" r:id="rId20"/>
    <p:sldId id="299" r:id="rId21"/>
    <p:sldId id="316" r:id="rId22"/>
    <p:sldId id="317" r:id="rId23"/>
    <p:sldId id="318" r:id="rId24"/>
    <p:sldId id="320" r:id="rId25"/>
    <p:sldId id="296" r:id="rId26"/>
    <p:sldId id="297" r:id="rId27"/>
    <p:sldId id="319" r:id="rId28"/>
    <p:sldId id="29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63" d="100"/>
          <a:sy n="63" d="100"/>
        </p:scale>
        <p:origin x="18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sha-Lee Sommers" userId="09cf526ecdbdfe9b" providerId="LiveId" clId="{E7C4CBDC-6237-45FA-A3CA-5A2DB4A5584D}"/>
    <pc:docChg chg="modSld">
      <pc:chgData name="Sasha-Lee Sommers" userId="09cf526ecdbdfe9b" providerId="LiveId" clId="{E7C4CBDC-6237-45FA-A3CA-5A2DB4A5584D}" dt="2024-10-03T18:21:18.500" v="0" actId="6549"/>
      <pc:docMkLst>
        <pc:docMk/>
      </pc:docMkLst>
      <pc:sldChg chg="modSp mod">
        <pc:chgData name="Sasha-Lee Sommers" userId="09cf526ecdbdfe9b" providerId="LiveId" clId="{E7C4CBDC-6237-45FA-A3CA-5A2DB4A5584D}" dt="2024-10-03T18:21:18.500" v="0" actId="6549"/>
        <pc:sldMkLst>
          <pc:docMk/>
          <pc:sldMk cId="355033872" sldId="265"/>
        </pc:sldMkLst>
        <pc:spChg chg="mod">
          <ac:chgData name="Sasha-Lee Sommers" userId="09cf526ecdbdfe9b" providerId="LiveId" clId="{E7C4CBDC-6237-45FA-A3CA-5A2DB4A5584D}" dt="2024-10-03T18:21:18.500" v="0" actId="6549"/>
          <ac:spMkLst>
            <pc:docMk/>
            <pc:sldMk cId="355033872" sldId="265"/>
            <ac:spMk id="2" creationId="{9AB2EA78-AEB3-469B-9025-3B17201A457B}"/>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2.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2.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5D160-6D15-458C-937B-B0C41529CB1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C0F56F2-72AC-4B4D-9B19-E8643AD6F78C}">
      <dgm:prSet/>
      <dgm:spPr/>
      <dgm:t>
        <a:bodyPr/>
        <a:lstStyle/>
        <a:p>
          <a:pPr>
            <a:lnSpc>
              <a:spcPct val="100000"/>
            </a:lnSpc>
          </a:pPr>
          <a:r>
            <a:rPr lang="en-US"/>
            <a:t>•	Make new discoveries</a:t>
          </a:r>
        </a:p>
      </dgm:t>
    </dgm:pt>
    <dgm:pt modelId="{8389E4B6-C84A-46C0-9B0F-CD511D7737B8}" type="parTrans" cxnId="{3AC40D9E-62C4-455F-83CC-AE46FC114A0E}">
      <dgm:prSet/>
      <dgm:spPr/>
      <dgm:t>
        <a:bodyPr/>
        <a:lstStyle/>
        <a:p>
          <a:endParaRPr lang="en-US"/>
        </a:p>
      </dgm:t>
    </dgm:pt>
    <dgm:pt modelId="{8C572E19-6F4E-4D47-A548-154AFD434788}" type="sibTrans" cxnId="{3AC40D9E-62C4-455F-83CC-AE46FC114A0E}">
      <dgm:prSet/>
      <dgm:spPr/>
      <dgm:t>
        <a:bodyPr/>
        <a:lstStyle/>
        <a:p>
          <a:endParaRPr lang="en-US"/>
        </a:p>
      </dgm:t>
    </dgm:pt>
    <dgm:pt modelId="{8913A130-9CBD-4920-945C-1EAFAF6E6109}">
      <dgm:prSet/>
      <dgm:spPr/>
      <dgm:t>
        <a:bodyPr/>
        <a:lstStyle/>
        <a:p>
          <a:pPr>
            <a:lnSpc>
              <a:spcPct val="100000"/>
            </a:lnSpc>
          </a:pPr>
          <a:r>
            <a:rPr lang="en-US"/>
            <a:t>•	Provide credible evidence for your arguments</a:t>
          </a:r>
        </a:p>
      </dgm:t>
    </dgm:pt>
    <dgm:pt modelId="{8A5267F2-D84D-446D-AB5B-5363A7173390}" type="parTrans" cxnId="{BC1120BD-7CC8-4A81-B080-3664C9360400}">
      <dgm:prSet/>
      <dgm:spPr/>
      <dgm:t>
        <a:bodyPr/>
        <a:lstStyle/>
        <a:p>
          <a:endParaRPr lang="en-US"/>
        </a:p>
      </dgm:t>
    </dgm:pt>
    <dgm:pt modelId="{DDA51355-3B96-4EC5-868C-EB50FDAB9F09}" type="sibTrans" cxnId="{BC1120BD-7CC8-4A81-B080-3664C9360400}">
      <dgm:prSet/>
      <dgm:spPr/>
      <dgm:t>
        <a:bodyPr/>
        <a:lstStyle/>
        <a:p>
          <a:endParaRPr lang="en-US"/>
        </a:p>
      </dgm:t>
    </dgm:pt>
    <dgm:pt modelId="{3C24F43E-F2A8-4332-9D2F-54EACD55633E}">
      <dgm:prSet/>
      <dgm:spPr/>
      <dgm:t>
        <a:bodyPr/>
        <a:lstStyle/>
        <a:p>
          <a:pPr>
            <a:lnSpc>
              <a:spcPct val="100000"/>
            </a:lnSpc>
          </a:pPr>
          <a:r>
            <a:rPr lang="en-US"/>
            <a:t>•	Give authoritative information about your topic</a:t>
          </a:r>
        </a:p>
      </dgm:t>
    </dgm:pt>
    <dgm:pt modelId="{C81956BC-3BF6-48EA-8EFF-FCCCA92D6B13}" type="parTrans" cxnId="{C243618F-6908-4BFB-9224-7C3866F92832}">
      <dgm:prSet/>
      <dgm:spPr/>
      <dgm:t>
        <a:bodyPr/>
        <a:lstStyle/>
        <a:p>
          <a:endParaRPr lang="en-US"/>
        </a:p>
      </dgm:t>
    </dgm:pt>
    <dgm:pt modelId="{1200A294-59E7-4AA7-ACDE-8EEDFB22740F}" type="sibTrans" cxnId="{C243618F-6908-4BFB-9224-7C3866F92832}">
      <dgm:prSet/>
      <dgm:spPr/>
      <dgm:t>
        <a:bodyPr/>
        <a:lstStyle/>
        <a:p>
          <a:endParaRPr lang="en-US"/>
        </a:p>
      </dgm:t>
    </dgm:pt>
    <dgm:pt modelId="{568FFC43-EB81-48EF-9341-1702AAA12E9F}" type="pres">
      <dgm:prSet presAssocID="{0F55D160-6D15-458C-937B-B0C41529CB11}" presName="root" presStyleCnt="0">
        <dgm:presLayoutVars>
          <dgm:dir/>
          <dgm:resizeHandles val="exact"/>
        </dgm:presLayoutVars>
      </dgm:prSet>
      <dgm:spPr/>
    </dgm:pt>
    <dgm:pt modelId="{EA95A848-C1C0-4D68-9F0B-7BF7C5CBB5BC}" type="pres">
      <dgm:prSet presAssocID="{5C0F56F2-72AC-4B4D-9B19-E8643AD6F78C}" presName="compNode" presStyleCnt="0"/>
      <dgm:spPr/>
    </dgm:pt>
    <dgm:pt modelId="{AAD10B4F-C0D0-4ACC-8F1D-24F31DEB5DA8}" type="pres">
      <dgm:prSet presAssocID="{5C0F56F2-72AC-4B4D-9B19-E8643AD6F78C}" presName="bgRect" presStyleLbl="bgShp" presStyleIdx="0" presStyleCnt="3"/>
      <dgm:spPr/>
    </dgm:pt>
    <dgm:pt modelId="{D85DA933-AF7F-4C40-88C2-36B29F1EDE07}" type="pres">
      <dgm:prSet presAssocID="{5C0F56F2-72AC-4B4D-9B19-E8643AD6F78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elescope"/>
        </a:ext>
      </dgm:extLst>
    </dgm:pt>
    <dgm:pt modelId="{593AA0B5-9D9A-47B4-A5FD-5146D6C4B6D3}" type="pres">
      <dgm:prSet presAssocID="{5C0F56F2-72AC-4B4D-9B19-E8643AD6F78C}" presName="spaceRect" presStyleCnt="0"/>
      <dgm:spPr/>
    </dgm:pt>
    <dgm:pt modelId="{BABAA3C3-D3BD-4489-8EB1-868FCD914642}" type="pres">
      <dgm:prSet presAssocID="{5C0F56F2-72AC-4B4D-9B19-E8643AD6F78C}" presName="parTx" presStyleLbl="revTx" presStyleIdx="0" presStyleCnt="3">
        <dgm:presLayoutVars>
          <dgm:chMax val="0"/>
          <dgm:chPref val="0"/>
        </dgm:presLayoutVars>
      </dgm:prSet>
      <dgm:spPr/>
    </dgm:pt>
    <dgm:pt modelId="{307BDC4D-1429-4C8A-A64F-A9DF0A1AFD37}" type="pres">
      <dgm:prSet presAssocID="{8C572E19-6F4E-4D47-A548-154AFD434788}" presName="sibTrans" presStyleCnt="0"/>
      <dgm:spPr/>
    </dgm:pt>
    <dgm:pt modelId="{39276393-AB32-4578-B40B-B5A696DAA95B}" type="pres">
      <dgm:prSet presAssocID="{8913A130-9CBD-4920-945C-1EAFAF6E6109}" presName="compNode" presStyleCnt="0"/>
      <dgm:spPr/>
    </dgm:pt>
    <dgm:pt modelId="{B9A3828F-8432-4717-AA28-C524E766DCF6}" type="pres">
      <dgm:prSet presAssocID="{8913A130-9CBD-4920-945C-1EAFAF6E6109}" presName="bgRect" presStyleLbl="bgShp" presStyleIdx="1" presStyleCnt="3"/>
      <dgm:spPr/>
    </dgm:pt>
    <dgm:pt modelId="{2B5D54C8-0AE3-47C2-B81D-4BC091A3BE72}" type="pres">
      <dgm:prSet presAssocID="{8913A130-9CBD-4920-945C-1EAFAF6E610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ABA39D52-70CB-456E-B13B-C4E61BD9611C}" type="pres">
      <dgm:prSet presAssocID="{8913A130-9CBD-4920-945C-1EAFAF6E6109}" presName="spaceRect" presStyleCnt="0"/>
      <dgm:spPr/>
    </dgm:pt>
    <dgm:pt modelId="{C5511FA6-0872-4EB8-9255-F41E7B29492F}" type="pres">
      <dgm:prSet presAssocID="{8913A130-9CBD-4920-945C-1EAFAF6E6109}" presName="parTx" presStyleLbl="revTx" presStyleIdx="1" presStyleCnt="3">
        <dgm:presLayoutVars>
          <dgm:chMax val="0"/>
          <dgm:chPref val="0"/>
        </dgm:presLayoutVars>
      </dgm:prSet>
      <dgm:spPr/>
    </dgm:pt>
    <dgm:pt modelId="{D30C3D8C-E1C1-42AC-B173-4685B23FE3FA}" type="pres">
      <dgm:prSet presAssocID="{DDA51355-3B96-4EC5-868C-EB50FDAB9F09}" presName="sibTrans" presStyleCnt="0"/>
      <dgm:spPr/>
    </dgm:pt>
    <dgm:pt modelId="{118C98F8-F165-4D90-BAE2-B83DB79D436D}" type="pres">
      <dgm:prSet presAssocID="{3C24F43E-F2A8-4332-9D2F-54EACD55633E}" presName="compNode" presStyleCnt="0"/>
      <dgm:spPr/>
    </dgm:pt>
    <dgm:pt modelId="{033C5A43-EF59-4281-8FA4-762B433E7ABD}" type="pres">
      <dgm:prSet presAssocID="{3C24F43E-F2A8-4332-9D2F-54EACD55633E}" presName="bgRect" presStyleLbl="bgShp" presStyleIdx="2" presStyleCnt="3"/>
      <dgm:spPr/>
    </dgm:pt>
    <dgm:pt modelId="{423DD328-4084-4847-B904-FB7A4085485B}" type="pres">
      <dgm:prSet presAssocID="{3C24F43E-F2A8-4332-9D2F-54EACD55633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Open Quotation Mark"/>
        </a:ext>
      </dgm:extLst>
    </dgm:pt>
    <dgm:pt modelId="{87E64D22-F355-4BA1-AEB5-1885C4A75137}" type="pres">
      <dgm:prSet presAssocID="{3C24F43E-F2A8-4332-9D2F-54EACD55633E}" presName="spaceRect" presStyleCnt="0"/>
      <dgm:spPr/>
    </dgm:pt>
    <dgm:pt modelId="{D9454451-118D-4939-98D3-603AF77318CA}" type="pres">
      <dgm:prSet presAssocID="{3C24F43E-F2A8-4332-9D2F-54EACD55633E}" presName="parTx" presStyleLbl="revTx" presStyleIdx="2" presStyleCnt="3">
        <dgm:presLayoutVars>
          <dgm:chMax val="0"/>
          <dgm:chPref val="0"/>
        </dgm:presLayoutVars>
      </dgm:prSet>
      <dgm:spPr/>
    </dgm:pt>
  </dgm:ptLst>
  <dgm:cxnLst>
    <dgm:cxn modelId="{911BD83D-E575-4A0D-8BFE-639539ECAFCB}" type="presOf" srcId="{5C0F56F2-72AC-4B4D-9B19-E8643AD6F78C}" destId="{BABAA3C3-D3BD-4489-8EB1-868FCD914642}" srcOrd="0" destOrd="0" presId="urn:microsoft.com/office/officeart/2018/2/layout/IconVerticalSolidList"/>
    <dgm:cxn modelId="{D8CC2069-6699-4114-8839-9FF16ED7E95B}" type="presOf" srcId="{8913A130-9CBD-4920-945C-1EAFAF6E6109}" destId="{C5511FA6-0872-4EB8-9255-F41E7B29492F}" srcOrd="0" destOrd="0" presId="urn:microsoft.com/office/officeart/2018/2/layout/IconVerticalSolidList"/>
    <dgm:cxn modelId="{E13E0489-1053-4291-8AD4-4ED1034D6926}" type="presOf" srcId="{0F55D160-6D15-458C-937B-B0C41529CB11}" destId="{568FFC43-EB81-48EF-9341-1702AAA12E9F}" srcOrd="0" destOrd="0" presId="urn:microsoft.com/office/officeart/2018/2/layout/IconVerticalSolidList"/>
    <dgm:cxn modelId="{C243618F-6908-4BFB-9224-7C3866F92832}" srcId="{0F55D160-6D15-458C-937B-B0C41529CB11}" destId="{3C24F43E-F2A8-4332-9D2F-54EACD55633E}" srcOrd="2" destOrd="0" parTransId="{C81956BC-3BF6-48EA-8EFF-FCCCA92D6B13}" sibTransId="{1200A294-59E7-4AA7-ACDE-8EEDFB22740F}"/>
    <dgm:cxn modelId="{3AC40D9E-62C4-455F-83CC-AE46FC114A0E}" srcId="{0F55D160-6D15-458C-937B-B0C41529CB11}" destId="{5C0F56F2-72AC-4B4D-9B19-E8643AD6F78C}" srcOrd="0" destOrd="0" parTransId="{8389E4B6-C84A-46C0-9B0F-CD511D7737B8}" sibTransId="{8C572E19-6F4E-4D47-A548-154AFD434788}"/>
    <dgm:cxn modelId="{1E29B7AB-32CF-4216-94E2-53BBAB56DD9C}" type="presOf" srcId="{3C24F43E-F2A8-4332-9D2F-54EACD55633E}" destId="{D9454451-118D-4939-98D3-603AF77318CA}" srcOrd="0" destOrd="0" presId="urn:microsoft.com/office/officeart/2018/2/layout/IconVerticalSolidList"/>
    <dgm:cxn modelId="{BC1120BD-7CC8-4A81-B080-3664C9360400}" srcId="{0F55D160-6D15-458C-937B-B0C41529CB11}" destId="{8913A130-9CBD-4920-945C-1EAFAF6E6109}" srcOrd="1" destOrd="0" parTransId="{8A5267F2-D84D-446D-AB5B-5363A7173390}" sibTransId="{DDA51355-3B96-4EC5-868C-EB50FDAB9F09}"/>
    <dgm:cxn modelId="{88EC1F47-EC36-4595-8BBE-BEB57363F13A}" type="presParOf" srcId="{568FFC43-EB81-48EF-9341-1702AAA12E9F}" destId="{EA95A848-C1C0-4D68-9F0B-7BF7C5CBB5BC}" srcOrd="0" destOrd="0" presId="urn:microsoft.com/office/officeart/2018/2/layout/IconVerticalSolidList"/>
    <dgm:cxn modelId="{07428A81-6B39-4803-9BCF-2BD202ED6224}" type="presParOf" srcId="{EA95A848-C1C0-4D68-9F0B-7BF7C5CBB5BC}" destId="{AAD10B4F-C0D0-4ACC-8F1D-24F31DEB5DA8}" srcOrd="0" destOrd="0" presId="urn:microsoft.com/office/officeart/2018/2/layout/IconVerticalSolidList"/>
    <dgm:cxn modelId="{B9A5F7D8-6812-4936-88F3-C9BD2C8675FD}" type="presParOf" srcId="{EA95A848-C1C0-4D68-9F0B-7BF7C5CBB5BC}" destId="{D85DA933-AF7F-4C40-88C2-36B29F1EDE07}" srcOrd="1" destOrd="0" presId="urn:microsoft.com/office/officeart/2018/2/layout/IconVerticalSolidList"/>
    <dgm:cxn modelId="{FDB40F77-C209-4D9B-85C8-AD2E72573198}" type="presParOf" srcId="{EA95A848-C1C0-4D68-9F0B-7BF7C5CBB5BC}" destId="{593AA0B5-9D9A-47B4-A5FD-5146D6C4B6D3}" srcOrd="2" destOrd="0" presId="urn:microsoft.com/office/officeart/2018/2/layout/IconVerticalSolidList"/>
    <dgm:cxn modelId="{5819368C-602F-4CB8-A415-2D02507BBABD}" type="presParOf" srcId="{EA95A848-C1C0-4D68-9F0B-7BF7C5CBB5BC}" destId="{BABAA3C3-D3BD-4489-8EB1-868FCD914642}" srcOrd="3" destOrd="0" presId="urn:microsoft.com/office/officeart/2018/2/layout/IconVerticalSolidList"/>
    <dgm:cxn modelId="{704FA0C2-A4EF-4EDD-8CF6-463EAB912291}" type="presParOf" srcId="{568FFC43-EB81-48EF-9341-1702AAA12E9F}" destId="{307BDC4D-1429-4C8A-A64F-A9DF0A1AFD37}" srcOrd="1" destOrd="0" presId="urn:microsoft.com/office/officeart/2018/2/layout/IconVerticalSolidList"/>
    <dgm:cxn modelId="{8C879CB4-45A8-432F-8F6A-7C68D077CBDC}" type="presParOf" srcId="{568FFC43-EB81-48EF-9341-1702AAA12E9F}" destId="{39276393-AB32-4578-B40B-B5A696DAA95B}" srcOrd="2" destOrd="0" presId="urn:microsoft.com/office/officeart/2018/2/layout/IconVerticalSolidList"/>
    <dgm:cxn modelId="{4DF328A3-45C7-4272-835B-CB6BC6D0440F}" type="presParOf" srcId="{39276393-AB32-4578-B40B-B5A696DAA95B}" destId="{B9A3828F-8432-4717-AA28-C524E766DCF6}" srcOrd="0" destOrd="0" presId="urn:microsoft.com/office/officeart/2018/2/layout/IconVerticalSolidList"/>
    <dgm:cxn modelId="{4ED870D5-2581-47C4-ACC6-8530CD1B9816}" type="presParOf" srcId="{39276393-AB32-4578-B40B-B5A696DAA95B}" destId="{2B5D54C8-0AE3-47C2-B81D-4BC091A3BE72}" srcOrd="1" destOrd="0" presId="urn:microsoft.com/office/officeart/2018/2/layout/IconVerticalSolidList"/>
    <dgm:cxn modelId="{DACB685E-D036-469C-9173-B68F3303F6A9}" type="presParOf" srcId="{39276393-AB32-4578-B40B-B5A696DAA95B}" destId="{ABA39D52-70CB-456E-B13B-C4E61BD9611C}" srcOrd="2" destOrd="0" presId="urn:microsoft.com/office/officeart/2018/2/layout/IconVerticalSolidList"/>
    <dgm:cxn modelId="{2E398CBD-8B99-4208-81FB-E0AAB9E86168}" type="presParOf" srcId="{39276393-AB32-4578-B40B-B5A696DAA95B}" destId="{C5511FA6-0872-4EB8-9255-F41E7B29492F}" srcOrd="3" destOrd="0" presId="urn:microsoft.com/office/officeart/2018/2/layout/IconVerticalSolidList"/>
    <dgm:cxn modelId="{85B0C99F-BBB6-44F4-9ECA-060F34112D02}" type="presParOf" srcId="{568FFC43-EB81-48EF-9341-1702AAA12E9F}" destId="{D30C3D8C-E1C1-42AC-B173-4685B23FE3FA}" srcOrd="3" destOrd="0" presId="urn:microsoft.com/office/officeart/2018/2/layout/IconVerticalSolidList"/>
    <dgm:cxn modelId="{7E09895E-2636-43F7-95CD-A5C313203927}" type="presParOf" srcId="{568FFC43-EB81-48EF-9341-1702AAA12E9F}" destId="{118C98F8-F165-4D90-BAE2-B83DB79D436D}" srcOrd="4" destOrd="0" presId="urn:microsoft.com/office/officeart/2018/2/layout/IconVerticalSolidList"/>
    <dgm:cxn modelId="{9D72DAB7-20C0-434C-833B-F2CC964124BD}" type="presParOf" srcId="{118C98F8-F165-4D90-BAE2-B83DB79D436D}" destId="{033C5A43-EF59-4281-8FA4-762B433E7ABD}" srcOrd="0" destOrd="0" presId="urn:microsoft.com/office/officeart/2018/2/layout/IconVerticalSolidList"/>
    <dgm:cxn modelId="{D9E0BA87-DE66-4BB8-80BB-7C3BF9398924}" type="presParOf" srcId="{118C98F8-F165-4D90-BAE2-B83DB79D436D}" destId="{423DD328-4084-4847-B904-FB7A4085485B}" srcOrd="1" destOrd="0" presId="urn:microsoft.com/office/officeart/2018/2/layout/IconVerticalSolidList"/>
    <dgm:cxn modelId="{EDBD3F35-6499-4FFA-AD74-058217183941}" type="presParOf" srcId="{118C98F8-F165-4D90-BAE2-B83DB79D436D}" destId="{87E64D22-F355-4BA1-AEB5-1885C4A75137}" srcOrd="2" destOrd="0" presId="urn:microsoft.com/office/officeart/2018/2/layout/IconVerticalSolidList"/>
    <dgm:cxn modelId="{A3B94025-0FF6-45C2-BF60-1FDDDED78336}" type="presParOf" srcId="{118C98F8-F165-4D90-BAE2-B83DB79D436D}" destId="{D9454451-118D-4939-98D3-603AF77318C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1A9504-3C51-4A81-9128-D0801CBBBD7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A920CA9-5180-4F81-A28D-11280EA72ADE}">
      <dgm:prSet/>
      <dgm:spPr/>
      <dgm:t>
        <a:bodyPr/>
        <a:lstStyle/>
        <a:p>
          <a:pPr>
            <a:lnSpc>
              <a:spcPct val="100000"/>
            </a:lnSpc>
          </a:pPr>
          <a:r>
            <a:rPr lang="en-US"/>
            <a:t>•	Gain background information on the topic</a:t>
          </a:r>
        </a:p>
      </dgm:t>
    </dgm:pt>
    <dgm:pt modelId="{85720337-DE8F-4E3E-87BF-0DF88EC59139}" type="parTrans" cxnId="{FE7ECEF2-4154-4BDC-868A-9ADEDBD5F22E}">
      <dgm:prSet/>
      <dgm:spPr/>
      <dgm:t>
        <a:bodyPr/>
        <a:lstStyle/>
        <a:p>
          <a:endParaRPr lang="en-US"/>
        </a:p>
      </dgm:t>
    </dgm:pt>
    <dgm:pt modelId="{4EF2DAA3-221C-452D-B883-C17C8C9C3920}" type="sibTrans" cxnId="{FE7ECEF2-4154-4BDC-868A-9ADEDBD5F22E}">
      <dgm:prSet/>
      <dgm:spPr/>
      <dgm:t>
        <a:bodyPr/>
        <a:lstStyle/>
        <a:p>
          <a:endParaRPr lang="en-US"/>
        </a:p>
      </dgm:t>
    </dgm:pt>
    <dgm:pt modelId="{AF23F24D-D2D5-4804-98DE-A61CFACF07F5}">
      <dgm:prSet/>
      <dgm:spPr/>
      <dgm:t>
        <a:bodyPr/>
        <a:lstStyle/>
        <a:p>
          <a:pPr>
            <a:lnSpc>
              <a:spcPct val="100000"/>
            </a:lnSpc>
          </a:pPr>
          <a:r>
            <a:rPr lang="en-US"/>
            <a:t>•	Support or contrast your arguments with other researchers’ ideas</a:t>
          </a:r>
        </a:p>
      </dgm:t>
    </dgm:pt>
    <dgm:pt modelId="{A45A1BD3-BD06-468E-8567-FA6EBDAB4C51}" type="parTrans" cxnId="{6F47EAAC-0007-4135-9401-E714EE23AE5F}">
      <dgm:prSet/>
      <dgm:spPr/>
      <dgm:t>
        <a:bodyPr/>
        <a:lstStyle/>
        <a:p>
          <a:endParaRPr lang="en-US"/>
        </a:p>
      </dgm:t>
    </dgm:pt>
    <dgm:pt modelId="{0DFB14A6-1437-4E28-A5A9-0784C9738878}" type="sibTrans" cxnId="{6F47EAAC-0007-4135-9401-E714EE23AE5F}">
      <dgm:prSet/>
      <dgm:spPr/>
      <dgm:t>
        <a:bodyPr/>
        <a:lstStyle/>
        <a:p>
          <a:endParaRPr lang="en-US"/>
        </a:p>
      </dgm:t>
    </dgm:pt>
    <dgm:pt modelId="{4C3D8590-2AA1-4791-855A-6EB487DF3EF9}">
      <dgm:prSet/>
      <dgm:spPr/>
      <dgm:t>
        <a:bodyPr/>
        <a:lstStyle/>
        <a:p>
          <a:pPr>
            <a:lnSpc>
              <a:spcPct val="100000"/>
            </a:lnSpc>
          </a:pPr>
          <a:r>
            <a:rPr lang="en-US"/>
            <a:t>•	Gather information from primary sources that you can’t access directly (e.g. private letters or physical documents located elsewhere)</a:t>
          </a:r>
        </a:p>
      </dgm:t>
    </dgm:pt>
    <dgm:pt modelId="{9C0E8B74-6EF6-47DA-9397-E8A045F6A654}" type="parTrans" cxnId="{4D4BB4E0-A5AD-4D73-8835-8A0866F7F578}">
      <dgm:prSet/>
      <dgm:spPr/>
      <dgm:t>
        <a:bodyPr/>
        <a:lstStyle/>
        <a:p>
          <a:endParaRPr lang="en-US"/>
        </a:p>
      </dgm:t>
    </dgm:pt>
    <dgm:pt modelId="{37042FCD-44A6-43FA-9DFF-1E1BF6B6E26A}" type="sibTrans" cxnId="{4D4BB4E0-A5AD-4D73-8835-8A0866F7F578}">
      <dgm:prSet/>
      <dgm:spPr/>
      <dgm:t>
        <a:bodyPr/>
        <a:lstStyle/>
        <a:p>
          <a:endParaRPr lang="en-US"/>
        </a:p>
      </dgm:t>
    </dgm:pt>
    <dgm:pt modelId="{C7C305C2-4B8A-4CC2-BCFC-3E85701C2230}" type="pres">
      <dgm:prSet presAssocID="{F11A9504-3C51-4A81-9128-D0801CBBBD7E}" presName="root" presStyleCnt="0">
        <dgm:presLayoutVars>
          <dgm:dir/>
          <dgm:resizeHandles val="exact"/>
        </dgm:presLayoutVars>
      </dgm:prSet>
      <dgm:spPr/>
    </dgm:pt>
    <dgm:pt modelId="{C34256F8-4E1B-42B4-A170-C7A6652DEE1E}" type="pres">
      <dgm:prSet presAssocID="{EA920CA9-5180-4F81-A28D-11280EA72ADE}" presName="compNode" presStyleCnt="0"/>
      <dgm:spPr/>
    </dgm:pt>
    <dgm:pt modelId="{CDB3755A-68A0-4E4C-AD80-57CDBF561E3B}" type="pres">
      <dgm:prSet presAssocID="{EA920CA9-5180-4F81-A28D-11280EA72ADE}" presName="bgRect" presStyleLbl="bgShp" presStyleIdx="0" presStyleCnt="3"/>
      <dgm:spPr/>
    </dgm:pt>
    <dgm:pt modelId="{15E2F19A-130C-4D6A-BEF4-FCFC9FE4B98E}" type="pres">
      <dgm:prSet presAssocID="{EA920CA9-5180-4F81-A28D-11280EA72AD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A59DB621-6436-4AB7-B72F-D927D38017CF}" type="pres">
      <dgm:prSet presAssocID="{EA920CA9-5180-4F81-A28D-11280EA72ADE}" presName="spaceRect" presStyleCnt="0"/>
      <dgm:spPr/>
    </dgm:pt>
    <dgm:pt modelId="{BB9C91A4-4D56-4CCC-BF5E-38B9F5756BA5}" type="pres">
      <dgm:prSet presAssocID="{EA920CA9-5180-4F81-A28D-11280EA72ADE}" presName="parTx" presStyleLbl="revTx" presStyleIdx="0" presStyleCnt="3">
        <dgm:presLayoutVars>
          <dgm:chMax val="0"/>
          <dgm:chPref val="0"/>
        </dgm:presLayoutVars>
      </dgm:prSet>
      <dgm:spPr/>
    </dgm:pt>
    <dgm:pt modelId="{FC307BFD-100E-472A-9BAC-F7B2D2D04AA4}" type="pres">
      <dgm:prSet presAssocID="{4EF2DAA3-221C-452D-B883-C17C8C9C3920}" presName="sibTrans" presStyleCnt="0"/>
      <dgm:spPr/>
    </dgm:pt>
    <dgm:pt modelId="{1D24AAED-CA98-4915-A35D-5B4AD2C4BD31}" type="pres">
      <dgm:prSet presAssocID="{AF23F24D-D2D5-4804-98DE-A61CFACF07F5}" presName="compNode" presStyleCnt="0"/>
      <dgm:spPr/>
    </dgm:pt>
    <dgm:pt modelId="{F0419523-0E1C-4ADA-8A8C-CDDDBE74FCC1}" type="pres">
      <dgm:prSet presAssocID="{AF23F24D-D2D5-4804-98DE-A61CFACF07F5}" presName="bgRect" presStyleLbl="bgShp" presStyleIdx="1" presStyleCnt="3"/>
      <dgm:spPr/>
    </dgm:pt>
    <dgm:pt modelId="{CBB48A2F-6BA2-4A5E-9F58-7AE119C60C2E}" type="pres">
      <dgm:prSet presAssocID="{AF23F24D-D2D5-4804-98DE-A61CFACF07F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erson with Idea"/>
        </a:ext>
      </dgm:extLst>
    </dgm:pt>
    <dgm:pt modelId="{283AFCF2-FF85-4465-8B54-654630E2B5B3}" type="pres">
      <dgm:prSet presAssocID="{AF23F24D-D2D5-4804-98DE-A61CFACF07F5}" presName="spaceRect" presStyleCnt="0"/>
      <dgm:spPr/>
    </dgm:pt>
    <dgm:pt modelId="{602DC057-9B12-465B-8581-0A284C924ADE}" type="pres">
      <dgm:prSet presAssocID="{AF23F24D-D2D5-4804-98DE-A61CFACF07F5}" presName="parTx" presStyleLbl="revTx" presStyleIdx="1" presStyleCnt="3">
        <dgm:presLayoutVars>
          <dgm:chMax val="0"/>
          <dgm:chPref val="0"/>
        </dgm:presLayoutVars>
      </dgm:prSet>
      <dgm:spPr/>
    </dgm:pt>
    <dgm:pt modelId="{00546ACE-5998-4A9D-ADE3-8C49B8A72A2E}" type="pres">
      <dgm:prSet presAssocID="{0DFB14A6-1437-4E28-A5A9-0784C9738878}" presName="sibTrans" presStyleCnt="0"/>
      <dgm:spPr/>
    </dgm:pt>
    <dgm:pt modelId="{53D393EF-DC38-4890-9828-24C5BDD2C8E3}" type="pres">
      <dgm:prSet presAssocID="{4C3D8590-2AA1-4791-855A-6EB487DF3EF9}" presName="compNode" presStyleCnt="0"/>
      <dgm:spPr/>
    </dgm:pt>
    <dgm:pt modelId="{F85BCCFF-33C5-4542-A49C-1AF989784D2F}" type="pres">
      <dgm:prSet presAssocID="{4C3D8590-2AA1-4791-855A-6EB487DF3EF9}" presName="bgRect" presStyleLbl="bgShp" presStyleIdx="2" presStyleCnt="3"/>
      <dgm:spPr/>
    </dgm:pt>
    <dgm:pt modelId="{5FF7F3D5-1816-453D-93D0-8F9C2DDA7923}" type="pres">
      <dgm:prSet presAssocID="{4C3D8590-2AA1-4791-855A-6EB487DF3EF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tective"/>
        </a:ext>
      </dgm:extLst>
    </dgm:pt>
    <dgm:pt modelId="{BB5BED44-27CD-4DC6-99B3-862BFF53CB3D}" type="pres">
      <dgm:prSet presAssocID="{4C3D8590-2AA1-4791-855A-6EB487DF3EF9}" presName="spaceRect" presStyleCnt="0"/>
      <dgm:spPr/>
    </dgm:pt>
    <dgm:pt modelId="{75A24576-B218-4603-AEC6-B5B188362DD5}" type="pres">
      <dgm:prSet presAssocID="{4C3D8590-2AA1-4791-855A-6EB487DF3EF9}" presName="parTx" presStyleLbl="revTx" presStyleIdx="2" presStyleCnt="3">
        <dgm:presLayoutVars>
          <dgm:chMax val="0"/>
          <dgm:chPref val="0"/>
        </dgm:presLayoutVars>
      </dgm:prSet>
      <dgm:spPr/>
    </dgm:pt>
  </dgm:ptLst>
  <dgm:cxnLst>
    <dgm:cxn modelId="{9F370818-9F92-4B1B-B7E5-52CC014FD87B}" type="presOf" srcId="{EA920CA9-5180-4F81-A28D-11280EA72ADE}" destId="{BB9C91A4-4D56-4CCC-BF5E-38B9F5756BA5}" srcOrd="0" destOrd="0" presId="urn:microsoft.com/office/officeart/2018/2/layout/IconVerticalSolidList"/>
    <dgm:cxn modelId="{EA08301F-BE5F-45CC-B7EE-961FF9BA4AFA}" type="presOf" srcId="{AF23F24D-D2D5-4804-98DE-A61CFACF07F5}" destId="{602DC057-9B12-465B-8581-0A284C924ADE}" srcOrd="0" destOrd="0" presId="urn:microsoft.com/office/officeart/2018/2/layout/IconVerticalSolidList"/>
    <dgm:cxn modelId="{9222FF52-30AC-43BE-B599-3C575D241AB5}" type="presOf" srcId="{4C3D8590-2AA1-4791-855A-6EB487DF3EF9}" destId="{75A24576-B218-4603-AEC6-B5B188362DD5}" srcOrd="0" destOrd="0" presId="urn:microsoft.com/office/officeart/2018/2/layout/IconVerticalSolidList"/>
    <dgm:cxn modelId="{D707617D-C42C-4A01-BEBB-23FAE3B8AA58}" type="presOf" srcId="{F11A9504-3C51-4A81-9128-D0801CBBBD7E}" destId="{C7C305C2-4B8A-4CC2-BCFC-3E85701C2230}" srcOrd="0" destOrd="0" presId="urn:microsoft.com/office/officeart/2018/2/layout/IconVerticalSolidList"/>
    <dgm:cxn modelId="{6F47EAAC-0007-4135-9401-E714EE23AE5F}" srcId="{F11A9504-3C51-4A81-9128-D0801CBBBD7E}" destId="{AF23F24D-D2D5-4804-98DE-A61CFACF07F5}" srcOrd="1" destOrd="0" parTransId="{A45A1BD3-BD06-468E-8567-FA6EBDAB4C51}" sibTransId="{0DFB14A6-1437-4E28-A5A9-0784C9738878}"/>
    <dgm:cxn modelId="{4D4BB4E0-A5AD-4D73-8835-8A0866F7F578}" srcId="{F11A9504-3C51-4A81-9128-D0801CBBBD7E}" destId="{4C3D8590-2AA1-4791-855A-6EB487DF3EF9}" srcOrd="2" destOrd="0" parTransId="{9C0E8B74-6EF6-47DA-9397-E8A045F6A654}" sibTransId="{37042FCD-44A6-43FA-9DFF-1E1BF6B6E26A}"/>
    <dgm:cxn modelId="{FE7ECEF2-4154-4BDC-868A-9ADEDBD5F22E}" srcId="{F11A9504-3C51-4A81-9128-D0801CBBBD7E}" destId="{EA920CA9-5180-4F81-A28D-11280EA72ADE}" srcOrd="0" destOrd="0" parTransId="{85720337-DE8F-4E3E-87BF-0DF88EC59139}" sibTransId="{4EF2DAA3-221C-452D-B883-C17C8C9C3920}"/>
    <dgm:cxn modelId="{1E88E724-0938-46E6-A8B2-E18687ECD8AF}" type="presParOf" srcId="{C7C305C2-4B8A-4CC2-BCFC-3E85701C2230}" destId="{C34256F8-4E1B-42B4-A170-C7A6652DEE1E}" srcOrd="0" destOrd="0" presId="urn:microsoft.com/office/officeart/2018/2/layout/IconVerticalSolidList"/>
    <dgm:cxn modelId="{40AB396A-5757-49AC-A73D-885096D9640A}" type="presParOf" srcId="{C34256F8-4E1B-42B4-A170-C7A6652DEE1E}" destId="{CDB3755A-68A0-4E4C-AD80-57CDBF561E3B}" srcOrd="0" destOrd="0" presId="urn:microsoft.com/office/officeart/2018/2/layout/IconVerticalSolidList"/>
    <dgm:cxn modelId="{C153FEA9-D53F-437C-B163-9B29F9DF324D}" type="presParOf" srcId="{C34256F8-4E1B-42B4-A170-C7A6652DEE1E}" destId="{15E2F19A-130C-4D6A-BEF4-FCFC9FE4B98E}" srcOrd="1" destOrd="0" presId="urn:microsoft.com/office/officeart/2018/2/layout/IconVerticalSolidList"/>
    <dgm:cxn modelId="{CF9CEA02-91B1-4BDA-8597-519619261A7C}" type="presParOf" srcId="{C34256F8-4E1B-42B4-A170-C7A6652DEE1E}" destId="{A59DB621-6436-4AB7-B72F-D927D38017CF}" srcOrd="2" destOrd="0" presId="urn:microsoft.com/office/officeart/2018/2/layout/IconVerticalSolidList"/>
    <dgm:cxn modelId="{FFC245E1-3320-4361-9F51-2B45668D4803}" type="presParOf" srcId="{C34256F8-4E1B-42B4-A170-C7A6652DEE1E}" destId="{BB9C91A4-4D56-4CCC-BF5E-38B9F5756BA5}" srcOrd="3" destOrd="0" presId="urn:microsoft.com/office/officeart/2018/2/layout/IconVerticalSolidList"/>
    <dgm:cxn modelId="{2DF86FF1-B635-445C-A0A8-B3D3EB2AA647}" type="presParOf" srcId="{C7C305C2-4B8A-4CC2-BCFC-3E85701C2230}" destId="{FC307BFD-100E-472A-9BAC-F7B2D2D04AA4}" srcOrd="1" destOrd="0" presId="urn:microsoft.com/office/officeart/2018/2/layout/IconVerticalSolidList"/>
    <dgm:cxn modelId="{E4F91B27-0F20-4A75-92DF-7A133A131542}" type="presParOf" srcId="{C7C305C2-4B8A-4CC2-BCFC-3E85701C2230}" destId="{1D24AAED-CA98-4915-A35D-5B4AD2C4BD31}" srcOrd="2" destOrd="0" presId="urn:microsoft.com/office/officeart/2018/2/layout/IconVerticalSolidList"/>
    <dgm:cxn modelId="{58E44B73-B28A-4D2E-A193-DD9EC2074A8A}" type="presParOf" srcId="{1D24AAED-CA98-4915-A35D-5B4AD2C4BD31}" destId="{F0419523-0E1C-4ADA-8A8C-CDDDBE74FCC1}" srcOrd="0" destOrd="0" presId="urn:microsoft.com/office/officeart/2018/2/layout/IconVerticalSolidList"/>
    <dgm:cxn modelId="{77D98D6E-D1D0-45D2-98C1-F43440EA2AD9}" type="presParOf" srcId="{1D24AAED-CA98-4915-A35D-5B4AD2C4BD31}" destId="{CBB48A2F-6BA2-4A5E-9F58-7AE119C60C2E}" srcOrd="1" destOrd="0" presId="urn:microsoft.com/office/officeart/2018/2/layout/IconVerticalSolidList"/>
    <dgm:cxn modelId="{EC183138-5929-415A-8117-81182CD01681}" type="presParOf" srcId="{1D24AAED-CA98-4915-A35D-5B4AD2C4BD31}" destId="{283AFCF2-FF85-4465-8B54-654630E2B5B3}" srcOrd="2" destOrd="0" presId="urn:microsoft.com/office/officeart/2018/2/layout/IconVerticalSolidList"/>
    <dgm:cxn modelId="{9CF19BF9-3F4C-49B5-8F3A-1CBD9A47BA17}" type="presParOf" srcId="{1D24AAED-CA98-4915-A35D-5B4AD2C4BD31}" destId="{602DC057-9B12-465B-8581-0A284C924ADE}" srcOrd="3" destOrd="0" presId="urn:microsoft.com/office/officeart/2018/2/layout/IconVerticalSolidList"/>
    <dgm:cxn modelId="{32C572AC-B34E-4843-A898-6DED0C938CA8}" type="presParOf" srcId="{C7C305C2-4B8A-4CC2-BCFC-3E85701C2230}" destId="{00546ACE-5998-4A9D-ADE3-8C49B8A72A2E}" srcOrd="3" destOrd="0" presId="urn:microsoft.com/office/officeart/2018/2/layout/IconVerticalSolidList"/>
    <dgm:cxn modelId="{661A338D-4617-4E93-9C0F-EE4C94079184}" type="presParOf" srcId="{C7C305C2-4B8A-4CC2-BCFC-3E85701C2230}" destId="{53D393EF-DC38-4890-9828-24C5BDD2C8E3}" srcOrd="4" destOrd="0" presId="urn:microsoft.com/office/officeart/2018/2/layout/IconVerticalSolidList"/>
    <dgm:cxn modelId="{9A5E7D55-98AC-4C48-BA4F-3CE1248EDC95}" type="presParOf" srcId="{53D393EF-DC38-4890-9828-24C5BDD2C8E3}" destId="{F85BCCFF-33C5-4542-A49C-1AF989784D2F}" srcOrd="0" destOrd="0" presId="urn:microsoft.com/office/officeart/2018/2/layout/IconVerticalSolidList"/>
    <dgm:cxn modelId="{7D7F1BF3-EB77-4786-8E95-29CF681CA8ED}" type="presParOf" srcId="{53D393EF-DC38-4890-9828-24C5BDD2C8E3}" destId="{5FF7F3D5-1816-453D-93D0-8F9C2DDA7923}" srcOrd="1" destOrd="0" presId="urn:microsoft.com/office/officeart/2018/2/layout/IconVerticalSolidList"/>
    <dgm:cxn modelId="{B6187700-4199-4EC5-8B4E-B11D820A9D86}" type="presParOf" srcId="{53D393EF-DC38-4890-9828-24C5BDD2C8E3}" destId="{BB5BED44-27CD-4DC6-99B3-862BFF53CB3D}" srcOrd="2" destOrd="0" presId="urn:microsoft.com/office/officeart/2018/2/layout/IconVerticalSolidList"/>
    <dgm:cxn modelId="{5C8B2C3B-5929-4BF1-A99F-03AB93972D16}" type="presParOf" srcId="{53D393EF-DC38-4890-9828-24C5BDD2C8E3}" destId="{75A24576-B218-4603-AEC6-B5B188362DD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989A58-5644-49F0-B26C-2247CE57B584}"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913C8B7-75AF-4317-9020-0226FFA521AC}">
      <dgm:prSet/>
      <dgm:spPr/>
      <dgm:t>
        <a:bodyPr/>
        <a:lstStyle/>
        <a:p>
          <a:endParaRPr lang="en-US" b="1" dirty="0"/>
        </a:p>
        <a:p>
          <a:r>
            <a:rPr lang="en-US" b="1" dirty="0"/>
            <a:t>WHAT IS A CITATION?</a:t>
          </a:r>
          <a:endParaRPr lang="en-US" dirty="0"/>
        </a:p>
      </dgm:t>
    </dgm:pt>
    <dgm:pt modelId="{74C67929-654D-4E27-AC55-3629BDA4C5F5}" type="parTrans" cxnId="{09E14A94-A25E-48CD-9DB5-55CC0C43B098}">
      <dgm:prSet/>
      <dgm:spPr/>
      <dgm:t>
        <a:bodyPr/>
        <a:lstStyle/>
        <a:p>
          <a:endParaRPr lang="en-US"/>
        </a:p>
      </dgm:t>
    </dgm:pt>
    <dgm:pt modelId="{1EFC5BF3-B282-48B3-9184-C277A9BE1416}" type="sibTrans" cxnId="{09E14A94-A25E-48CD-9DB5-55CC0C43B098}">
      <dgm:prSet/>
      <dgm:spPr/>
      <dgm:t>
        <a:bodyPr/>
        <a:lstStyle/>
        <a:p>
          <a:endParaRPr lang="en-US"/>
        </a:p>
      </dgm:t>
    </dgm:pt>
    <dgm:pt modelId="{29F5D75C-C966-4396-9B38-7A767710C62F}">
      <dgm:prSet/>
      <dgm:spPr/>
      <dgm:t>
        <a:bodyPr/>
        <a:lstStyle/>
        <a:p>
          <a:r>
            <a:rPr lang="en-US" b="0" i="0" dirty="0"/>
            <a:t>A "citation" is the way you tell your readers that certain material in your work came from another source. It also gives your readers the information necessary to find that source again.</a:t>
          </a:r>
          <a:endParaRPr lang="en-US" dirty="0"/>
        </a:p>
      </dgm:t>
    </dgm:pt>
    <dgm:pt modelId="{FEDB8835-E8EB-4BF0-B383-32CB0BBC9C89}" type="parTrans" cxnId="{88A0F08F-42DA-457C-A59A-7B9086C5B2C3}">
      <dgm:prSet/>
      <dgm:spPr/>
      <dgm:t>
        <a:bodyPr/>
        <a:lstStyle/>
        <a:p>
          <a:endParaRPr lang="en-US"/>
        </a:p>
      </dgm:t>
    </dgm:pt>
    <dgm:pt modelId="{F21E030C-40EE-492A-8A0D-3ACF956B1F0E}" type="sibTrans" cxnId="{88A0F08F-42DA-457C-A59A-7B9086C5B2C3}">
      <dgm:prSet/>
      <dgm:spPr/>
      <dgm:t>
        <a:bodyPr/>
        <a:lstStyle/>
        <a:p>
          <a:endParaRPr lang="en-US"/>
        </a:p>
      </dgm:t>
    </dgm:pt>
    <dgm:pt modelId="{FA59E829-A7C1-4C22-B626-8169C852531F}" type="pres">
      <dgm:prSet presAssocID="{11989A58-5644-49F0-B26C-2247CE57B584}" presName="vert0" presStyleCnt="0">
        <dgm:presLayoutVars>
          <dgm:dir/>
          <dgm:animOne val="branch"/>
          <dgm:animLvl val="lvl"/>
        </dgm:presLayoutVars>
      </dgm:prSet>
      <dgm:spPr/>
    </dgm:pt>
    <dgm:pt modelId="{467AADB5-DED7-4B86-AD07-70EBC202C501}" type="pres">
      <dgm:prSet presAssocID="{5913C8B7-75AF-4317-9020-0226FFA521AC}" presName="thickLine" presStyleLbl="alignNode1" presStyleIdx="0" presStyleCnt="2"/>
      <dgm:spPr/>
    </dgm:pt>
    <dgm:pt modelId="{069D3282-501D-4363-8507-05AB160FD166}" type="pres">
      <dgm:prSet presAssocID="{5913C8B7-75AF-4317-9020-0226FFA521AC}" presName="horz1" presStyleCnt="0"/>
      <dgm:spPr/>
    </dgm:pt>
    <dgm:pt modelId="{842483CF-FCAC-4C67-B896-8EB55DAE0A58}" type="pres">
      <dgm:prSet presAssocID="{5913C8B7-75AF-4317-9020-0226FFA521AC}" presName="tx1" presStyleLbl="revTx" presStyleIdx="0" presStyleCnt="2"/>
      <dgm:spPr/>
    </dgm:pt>
    <dgm:pt modelId="{5641E429-5913-4F06-869D-033B352F7DC1}" type="pres">
      <dgm:prSet presAssocID="{5913C8B7-75AF-4317-9020-0226FFA521AC}" presName="vert1" presStyleCnt="0"/>
      <dgm:spPr/>
    </dgm:pt>
    <dgm:pt modelId="{85864DE1-D763-4743-8443-0609B47F3653}" type="pres">
      <dgm:prSet presAssocID="{29F5D75C-C966-4396-9B38-7A767710C62F}" presName="thickLine" presStyleLbl="alignNode1" presStyleIdx="1" presStyleCnt="2" custLinFactNeighborX="7" custLinFactNeighborY="-51071"/>
      <dgm:spPr/>
    </dgm:pt>
    <dgm:pt modelId="{A72E4883-7A55-4F54-A400-0AE5DC610764}" type="pres">
      <dgm:prSet presAssocID="{29F5D75C-C966-4396-9B38-7A767710C62F}" presName="horz1" presStyleCnt="0"/>
      <dgm:spPr/>
    </dgm:pt>
    <dgm:pt modelId="{413B75ED-C773-4FAA-8BB1-8FFE2B3AFCBE}" type="pres">
      <dgm:prSet presAssocID="{29F5D75C-C966-4396-9B38-7A767710C62F}" presName="tx1" presStyleLbl="revTx" presStyleIdx="1" presStyleCnt="2" custScaleY="185608"/>
      <dgm:spPr/>
    </dgm:pt>
    <dgm:pt modelId="{4B28BBA9-A7A7-43C4-8601-5619CADBBCBD}" type="pres">
      <dgm:prSet presAssocID="{29F5D75C-C966-4396-9B38-7A767710C62F}" presName="vert1" presStyleCnt="0"/>
      <dgm:spPr/>
    </dgm:pt>
  </dgm:ptLst>
  <dgm:cxnLst>
    <dgm:cxn modelId="{516EA83D-A751-4128-A9C2-D22EEF940F3D}" type="presOf" srcId="{11989A58-5644-49F0-B26C-2247CE57B584}" destId="{FA59E829-A7C1-4C22-B626-8169C852531F}" srcOrd="0" destOrd="0" presId="urn:microsoft.com/office/officeart/2008/layout/LinedList"/>
    <dgm:cxn modelId="{BC20CA67-57BC-43B5-95CF-5F331DCB61F8}" type="presOf" srcId="{5913C8B7-75AF-4317-9020-0226FFA521AC}" destId="{842483CF-FCAC-4C67-B896-8EB55DAE0A58}" srcOrd="0" destOrd="0" presId="urn:microsoft.com/office/officeart/2008/layout/LinedList"/>
    <dgm:cxn modelId="{88A0F08F-42DA-457C-A59A-7B9086C5B2C3}" srcId="{11989A58-5644-49F0-B26C-2247CE57B584}" destId="{29F5D75C-C966-4396-9B38-7A767710C62F}" srcOrd="1" destOrd="0" parTransId="{FEDB8835-E8EB-4BF0-B383-32CB0BBC9C89}" sibTransId="{F21E030C-40EE-492A-8A0D-3ACF956B1F0E}"/>
    <dgm:cxn modelId="{09E14A94-A25E-48CD-9DB5-55CC0C43B098}" srcId="{11989A58-5644-49F0-B26C-2247CE57B584}" destId="{5913C8B7-75AF-4317-9020-0226FFA521AC}" srcOrd="0" destOrd="0" parTransId="{74C67929-654D-4E27-AC55-3629BDA4C5F5}" sibTransId="{1EFC5BF3-B282-48B3-9184-C277A9BE1416}"/>
    <dgm:cxn modelId="{5EA903D6-E083-478B-B427-B4FC0E825457}" type="presOf" srcId="{29F5D75C-C966-4396-9B38-7A767710C62F}" destId="{413B75ED-C773-4FAA-8BB1-8FFE2B3AFCBE}" srcOrd="0" destOrd="0" presId="urn:microsoft.com/office/officeart/2008/layout/LinedList"/>
    <dgm:cxn modelId="{F1C04E48-1E32-433A-B5D1-A8EEA313355E}" type="presParOf" srcId="{FA59E829-A7C1-4C22-B626-8169C852531F}" destId="{467AADB5-DED7-4B86-AD07-70EBC202C501}" srcOrd="0" destOrd="0" presId="urn:microsoft.com/office/officeart/2008/layout/LinedList"/>
    <dgm:cxn modelId="{12BD6A25-7687-4B24-8523-11A667696C94}" type="presParOf" srcId="{FA59E829-A7C1-4C22-B626-8169C852531F}" destId="{069D3282-501D-4363-8507-05AB160FD166}" srcOrd="1" destOrd="0" presId="urn:microsoft.com/office/officeart/2008/layout/LinedList"/>
    <dgm:cxn modelId="{749A2FBF-8486-4BE7-A0A8-348DB693DDFA}" type="presParOf" srcId="{069D3282-501D-4363-8507-05AB160FD166}" destId="{842483CF-FCAC-4C67-B896-8EB55DAE0A58}" srcOrd="0" destOrd="0" presId="urn:microsoft.com/office/officeart/2008/layout/LinedList"/>
    <dgm:cxn modelId="{DD24E371-6079-44F4-90A3-894E743471DC}" type="presParOf" srcId="{069D3282-501D-4363-8507-05AB160FD166}" destId="{5641E429-5913-4F06-869D-033B352F7DC1}" srcOrd="1" destOrd="0" presId="urn:microsoft.com/office/officeart/2008/layout/LinedList"/>
    <dgm:cxn modelId="{F6AA2667-1231-43B6-B9CD-30B88B5C3DB3}" type="presParOf" srcId="{FA59E829-A7C1-4C22-B626-8169C852531F}" destId="{85864DE1-D763-4743-8443-0609B47F3653}" srcOrd="2" destOrd="0" presId="urn:microsoft.com/office/officeart/2008/layout/LinedList"/>
    <dgm:cxn modelId="{60B6E77F-2D8A-48EC-ADEF-FEA626654C89}" type="presParOf" srcId="{FA59E829-A7C1-4C22-B626-8169C852531F}" destId="{A72E4883-7A55-4F54-A400-0AE5DC610764}" srcOrd="3" destOrd="0" presId="urn:microsoft.com/office/officeart/2008/layout/LinedList"/>
    <dgm:cxn modelId="{739418F8-259A-4A84-8AF9-3B9064A2F0B4}" type="presParOf" srcId="{A72E4883-7A55-4F54-A400-0AE5DC610764}" destId="{413B75ED-C773-4FAA-8BB1-8FFE2B3AFCBE}" srcOrd="0" destOrd="0" presId="urn:microsoft.com/office/officeart/2008/layout/LinedList"/>
    <dgm:cxn modelId="{5C313253-5E4C-45FA-9920-3F739121118D}" type="presParOf" srcId="{A72E4883-7A55-4F54-A400-0AE5DC610764}" destId="{4B28BBA9-A7A7-43C4-8601-5619CADBBCB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6906DA-3942-4D6E-8C10-2B57E72C8C1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0E71284B-C446-47EA-8519-A9EF1652C244}">
      <dgm:prSet/>
      <dgm:spPr/>
      <dgm:t>
        <a:bodyPr/>
        <a:lstStyle/>
        <a:p>
          <a:r>
            <a:rPr lang="en-US" b="1" i="0" dirty="0"/>
            <a:t>WHY SHOULD I CITE SOURCES?</a:t>
          </a:r>
          <a:endParaRPr lang="en-US" dirty="0"/>
        </a:p>
      </dgm:t>
    </dgm:pt>
    <dgm:pt modelId="{F4208A67-4E4F-474A-B9B6-79DC19D2AE3A}" type="parTrans" cxnId="{83D27E51-D054-4418-BBCD-D2A6835FFA6E}">
      <dgm:prSet/>
      <dgm:spPr/>
      <dgm:t>
        <a:bodyPr/>
        <a:lstStyle/>
        <a:p>
          <a:endParaRPr lang="en-US"/>
        </a:p>
      </dgm:t>
    </dgm:pt>
    <dgm:pt modelId="{679836E5-54C5-4F1F-B915-61550B6C9D45}" type="sibTrans" cxnId="{83D27E51-D054-4418-BBCD-D2A6835FFA6E}">
      <dgm:prSet/>
      <dgm:spPr/>
      <dgm:t>
        <a:bodyPr/>
        <a:lstStyle/>
        <a:p>
          <a:endParaRPr lang="en-US"/>
        </a:p>
      </dgm:t>
    </dgm:pt>
    <dgm:pt modelId="{8902E86F-189A-4247-8186-3C983ADF07CB}">
      <dgm:prSet/>
      <dgm:spPr/>
      <dgm:t>
        <a:bodyPr/>
        <a:lstStyle/>
        <a:p>
          <a:r>
            <a:rPr lang="en-US" b="0" i="0" dirty="0"/>
            <a:t>Giving credit to the original author by citing sources is the only way to use other people's work without plagiarizing. </a:t>
          </a:r>
          <a:r>
            <a:rPr lang="en-US" b="1" i="1" dirty="0"/>
            <a:t>But there are a number of other reasons to cite sources:</a:t>
          </a:r>
        </a:p>
      </dgm:t>
    </dgm:pt>
    <dgm:pt modelId="{683194AE-06E9-4D1D-A26C-7A6B4048B81A}" type="parTrans" cxnId="{44AE0C11-004A-49AB-A9A8-09DDAD4B6905}">
      <dgm:prSet/>
      <dgm:spPr/>
      <dgm:t>
        <a:bodyPr/>
        <a:lstStyle/>
        <a:p>
          <a:endParaRPr lang="en-US"/>
        </a:p>
      </dgm:t>
    </dgm:pt>
    <dgm:pt modelId="{ECDCAD2C-074A-44E7-A3EF-81782D634805}" type="sibTrans" cxnId="{44AE0C11-004A-49AB-A9A8-09DDAD4B6905}">
      <dgm:prSet/>
      <dgm:spPr/>
      <dgm:t>
        <a:bodyPr/>
        <a:lstStyle/>
        <a:p>
          <a:endParaRPr lang="en-US"/>
        </a:p>
      </dgm:t>
    </dgm:pt>
    <dgm:pt modelId="{867AAC0A-A407-4C0A-90B0-5197BCC4F523}">
      <dgm:prSet/>
      <dgm:spPr/>
      <dgm:t>
        <a:bodyPr/>
        <a:lstStyle/>
        <a:p>
          <a:r>
            <a:rPr lang="en-US" b="0" i="0" dirty="0"/>
            <a:t>citations are extremely helpful to anyone who wants to find out more about your ideas and where they came from</a:t>
          </a:r>
          <a:endParaRPr lang="en-US" dirty="0"/>
        </a:p>
      </dgm:t>
    </dgm:pt>
    <dgm:pt modelId="{84AD1931-34B2-406F-9ED8-66C18F78E12F}" type="parTrans" cxnId="{5DEC7324-0F37-45A6-8641-01CC3312B4EE}">
      <dgm:prSet/>
      <dgm:spPr/>
      <dgm:t>
        <a:bodyPr/>
        <a:lstStyle/>
        <a:p>
          <a:endParaRPr lang="en-US"/>
        </a:p>
      </dgm:t>
    </dgm:pt>
    <dgm:pt modelId="{3542A424-C33C-454D-BF3B-5A39289B6A33}" type="sibTrans" cxnId="{5DEC7324-0F37-45A6-8641-01CC3312B4EE}">
      <dgm:prSet/>
      <dgm:spPr/>
      <dgm:t>
        <a:bodyPr/>
        <a:lstStyle/>
        <a:p>
          <a:endParaRPr lang="en-US"/>
        </a:p>
      </dgm:t>
    </dgm:pt>
    <dgm:pt modelId="{6537FE21-1104-48D0-9DC5-2FDD39BA77B4}">
      <dgm:prSet/>
      <dgm:spPr/>
      <dgm:t>
        <a:bodyPr/>
        <a:lstStyle/>
        <a:p>
          <a:r>
            <a:rPr lang="en-US" b="0" i="0"/>
            <a:t>citing sources shows the amount of research you've done</a:t>
          </a:r>
          <a:endParaRPr lang="en-US"/>
        </a:p>
      </dgm:t>
    </dgm:pt>
    <dgm:pt modelId="{ADAC66C1-5863-4746-8786-FCBFAB95C786}" type="parTrans" cxnId="{5370D41E-595A-4E61-AF92-80A0090161EA}">
      <dgm:prSet/>
      <dgm:spPr/>
      <dgm:t>
        <a:bodyPr/>
        <a:lstStyle/>
        <a:p>
          <a:endParaRPr lang="en-US"/>
        </a:p>
      </dgm:t>
    </dgm:pt>
    <dgm:pt modelId="{321AEF55-6B3D-42D0-97D7-2CDC9627B2B2}" type="sibTrans" cxnId="{5370D41E-595A-4E61-AF92-80A0090161EA}">
      <dgm:prSet/>
      <dgm:spPr/>
      <dgm:t>
        <a:bodyPr/>
        <a:lstStyle/>
        <a:p>
          <a:endParaRPr lang="en-US"/>
        </a:p>
      </dgm:t>
    </dgm:pt>
    <dgm:pt modelId="{69CB8595-09F6-4DE2-81E2-F5441F50F973}">
      <dgm:prSet/>
      <dgm:spPr/>
      <dgm:t>
        <a:bodyPr/>
        <a:lstStyle/>
        <a:p>
          <a:r>
            <a:rPr lang="en-US" b="0" i="0" dirty="0"/>
            <a:t>citing sources strengthens your work by lending outside support to your ideas</a:t>
          </a:r>
          <a:endParaRPr lang="en-US" dirty="0"/>
        </a:p>
      </dgm:t>
    </dgm:pt>
    <dgm:pt modelId="{10D8DD30-FE53-4F41-A2CF-76A788F249E5}" type="parTrans" cxnId="{A9BED530-E2CE-4D69-84DC-D2CC4DD8596C}">
      <dgm:prSet/>
      <dgm:spPr/>
      <dgm:t>
        <a:bodyPr/>
        <a:lstStyle/>
        <a:p>
          <a:endParaRPr lang="en-US"/>
        </a:p>
      </dgm:t>
    </dgm:pt>
    <dgm:pt modelId="{54F6430C-6281-4591-AF2C-15D29679A850}" type="sibTrans" cxnId="{A9BED530-E2CE-4D69-84DC-D2CC4DD8596C}">
      <dgm:prSet/>
      <dgm:spPr/>
      <dgm:t>
        <a:bodyPr/>
        <a:lstStyle/>
        <a:p>
          <a:endParaRPr lang="en-US"/>
        </a:p>
      </dgm:t>
    </dgm:pt>
    <dgm:pt modelId="{4D5587FC-DD53-496C-8C1A-9473F54BA8FD}" type="pres">
      <dgm:prSet presAssocID="{5C6906DA-3942-4D6E-8C10-2B57E72C8C16}" presName="linear" presStyleCnt="0">
        <dgm:presLayoutVars>
          <dgm:animLvl val="lvl"/>
          <dgm:resizeHandles val="exact"/>
        </dgm:presLayoutVars>
      </dgm:prSet>
      <dgm:spPr/>
    </dgm:pt>
    <dgm:pt modelId="{E9AF87CC-AC92-4BCC-B291-BF20C34D21B2}" type="pres">
      <dgm:prSet presAssocID="{0E71284B-C446-47EA-8519-A9EF1652C244}" presName="parentText" presStyleLbl="node1" presStyleIdx="0" presStyleCnt="5">
        <dgm:presLayoutVars>
          <dgm:chMax val="0"/>
          <dgm:bulletEnabled val="1"/>
        </dgm:presLayoutVars>
      </dgm:prSet>
      <dgm:spPr/>
    </dgm:pt>
    <dgm:pt modelId="{B3893635-655A-4313-9F4F-A75EA2E1D61F}" type="pres">
      <dgm:prSet presAssocID="{679836E5-54C5-4F1F-B915-61550B6C9D45}" presName="spacer" presStyleCnt="0"/>
      <dgm:spPr/>
    </dgm:pt>
    <dgm:pt modelId="{763501D9-6811-484E-A6AA-B1F0BFD68A0C}" type="pres">
      <dgm:prSet presAssocID="{8902E86F-189A-4247-8186-3C983ADF07CB}" presName="parentText" presStyleLbl="node1" presStyleIdx="1" presStyleCnt="5">
        <dgm:presLayoutVars>
          <dgm:chMax val="0"/>
          <dgm:bulletEnabled val="1"/>
        </dgm:presLayoutVars>
      </dgm:prSet>
      <dgm:spPr/>
    </dgm:pt>
    <dgm:pt modelId="{D497AE43-3603-4AA3-80A4-8E6DE5CAA8EC}" type="pres">
      <dgm:prSet presAssocID="{ECDCAD2C-074A-44E7-A3EF-81782D634805}" presName="spacer" presStyleCnt="0"/>
      <dgm:spPr/>
    </dgm:pt>
    <dgm:pt modelId="{5001B54D-0832-46DE-BE78-F0114E410995}" type="pres">
      <dgm:prSet presAssocID="{867AAC0A-A407-4C0A-90B0-5197BCC4F523}" presName="parentText" presStyleLbl="node1" presStyleIdx="2" presStyleCnt="5">
        <dgm:presLayoutVars>
          <dgm:chMax val="0"/>
          <dgm:bulletEnabled val="1"/>
        </dgm:presLayoutVars>
      </dgm:prSet>
      <dgm:spPr/>
    </dgm:pt>
    <dgm:pt modelId="{62F35E87-4002-47BD-8A67-51AD991D16DB}" type="pres">
      <dgm:prSet presAssocID="{3542A424-C33C-454D-BF3B-5A39289B6A33}" presName="spacer" presStyleCnt="0"/>
      <dgm:spPr/>
    </dgm:pt>
    <dgm:pt modelId="{4ACC8B3F-E124-4405-8F1F-D0FD2F3509C7}" type="pres">
      <dgm:prSet presAssocID="{6537FE21-1104-48D0-9DC5-2FDD39BA77B4}" presName="parentText" presStyleLbl="node1" presStyleIdx="3" presStyleCnt="5">
        <dgm:presLayoutVars>
          <dgm:chMax val="0"/>
          <dgm:bulletEnabled val="1"/>
        </dgm:presLayoutVars>
      </dgm:prSet>
      <dgm:spPr/>
    </dgm:pt>
    <dgm:pt modelId="{2D63186C-D6D8-4706-9897-D62CFC741D74}" type="pres">
      <dgm:prSet presAssocID="{321AEF55-6B3D-42D0-97D7-2CDC9627B2B2}" presName="spacer" presStyleCnt="0"/>
      <dgm:spPr/>
    </dgm:pt>
    <dgm:pt modelId="{976268B3-0FC1-47E3-9093-A63D5CA2C84D}" type="pres">
      <dgm:prSet presAssocID="{69CB8595-09F6-4DE2-81E2-F5441F50F973}" presName="parentText" presStyleLbl="node1" presStyleIdx="4" presStyleCnt="5">
        <dgm:presLayoutVars>
          <dgm:chMax val="0"/>
          <dgm:bulletEnabled val="1"/>
        </dgm:presLayoutVars>
      </dgm:prSet>
      <dgm:spPr/>
    </dgm:pt>
  </dgm:ptLst>
  <dgm:cxnLst>
    <dgm:cxn modelId="{A1E25B0B-67C4-41D6-8D2C-99C6831DC56F}" type="presOf" srcId="{8902E86F-189A-4247-8186-3C983ADF07CB}" destId="{763501D9-6811-484E-A6AA-B1F0BFD68A0C}" srcOrd="0" destOrd="0" presId="urn:microsoft.com/office/officeart/2005/8/layout/vList2"/>
    <dgm:cxn modelId="{44AE0C11-004A-49AB-A9A8-09DDAD4B6905}" srcId="{5C6906DA-3942-4D6E-8C10-2B57E72C8C16}" destId="{8902E86F-189A-4247-8186-3C983ADF07CB}" srcOrd="1" destOrd="0" parTransId="{683194AE-06E9-4D1D-A26C-7A6B4048B81A}" sibTransId="{ECDCAD2C-074A-44E7-A3EF-81782D634805}"/>
    <dgm:cxn modelId="{5370D41E-595A-4E61-AF92-80A0090161EA}" srcId="{5C6906DA-3942-4D6E-8C10-2B57E72C8C16}" destId="{6537FE21-1104-48D0-9DC5-2FDD39BA77B4}" srcOrd="3" destOrd="0" parTransId="{ADAC66C1-5863-4746-8786-FCBFAB95C786}" sibTransId="{321AEF55-6B3D-42D0-97D7-2CDC9627B2B2}"/>
    <dgm:cxn modelId="{5DEC7324-0F37-45A6-8641-01CC3312B4EE}" srcId="{5C6906DA-3942-4D6E-8C10-2B57E72C8C16}" destId="{867AAC0A-A407-4C0A-90B0-5197BCC4F523}" srcOrd="2" destOrd="0" parTransId="{84AD1931-34B2-406F-9ED8-66C18F78E12F}" sibTransId="{3542A424-C33C-454D-BF3B-5A39289B6A33}"/>
    <dgm:cxn modelId="{A9BED530-E2CE-4D69-84DC-D2CC4DD8596C}" srcId="{5C6906DA-3942-4D6E-8C10-2B57E72C8C16}" destId="{69CB8595-09F6-4DE2-81E2-F5441F50F973}" srcOrd="4" destOrd="0" parTransId="{10D8DD30-FE53-4F41-A2CF-76A788F249E5}" sibTransId="{54F6430C-6281-4591-AF2C-15D29679A850}"/>
    <dgm:cxn modelId="{83D27E51-D054-4418-BBCD-D2A6835FFA6E}" srcId="{5C6906DA-3942-4D6E-8C10-2B57E72C8C16}" destId="{0E71284B-C446-47EA-8519-A9EF1652C244}" srcOrd="0" destOrd="0" parTransId="{F4208A67-4E4F-474A-B9B6-79DC19D2AE3A}" sibTransId="{679836E5-54C5-4F1F-B915-61550B6C9D45}"/>
    <dgm:cxn modelId="{BA391652-F5CE-4A7E-9568-19C94248CE19}" type="presOf" srcId="{69CB8595-09F6-4DE2-81E2-F5441F50F973}" destId="{976268B3-0FC1-47E3-9093-A63D5CA2C84D}" srcOrd="0" destOrd="0" presId="urn:microsoft.com/office/officeart/2005/8/layout/vList2"/>
    <dgm:cxn modelId="{F6D69091-9B5E-4609-BC2B-3631F88B68E2}" type="presOf" srcId="{5C6906DA-3942-4D6E-8C10-2B57E72C8C16}" destId="{4D5587FC-DD53-496C-8C1A-9473F54BA8FD}" srcOrd="0" destOrd="0" presId="urn:microsoft.com/office/officeart/2005/8/layout/vList2"/>
    <dgm:cxn modelId="{7948D3AC-2CA1-4E37-8342-EE0355575717}" type="presOf" srcId="{6537FE21-1104-48D0-9DC5-2FDD39BA77B4}" destId="{4ACC8B3F-E124-4405-8F1F-D0FD2F3509C7}" srcOrd="0" destOrd="0" presId="urn:microsoft.com/office/officeart/2005/8/layout/vList2"/>
    <dgm:cxn modelId="{5F5DCBBF-214C-4CFF-9E12-8FD9D18372DB}" type="presOf" srcId="{867AAC0A-A407-4C0A-90B0-5197BCC4F523}" destId="{5001B54D-0832-46DE-BE78-F0114E410995}" srcOrd="0" destOrd="0" presId="urn:microsoft.com/office/officeart/2005/8/layout/vList2"/>
    <dgm:cxn modelId="{74AC43DB-C963-4C58-8138-1BB3EDB39D4C}" type="presOf" srcId="{0E71284B-C446-47EA-8519-A9EF1652C244}" destId="{E9AF87CC-AC92-4BCC-B291-BF20C34D21B2}" srcOrd="0" destOrd="0" presId="urn:microsoft.com/office/officeart/2005/8/layout/vList2"/>
    <dgm:cxn modelId="{F25F7B8A-FCE9-43EF-9899-68F322E56805}" type="presParOf" srcId="{4D5587FC-DD53-496C-8C1A-9473F54BA8FD}" destId="{E9AF87CC-AC92-4BCC-B291-BF20C34D21B2}" srcOrd="0" destOrd="0" presId="urn:microsoft.com/office/officeart/2005/8/layout/vList2"/>
    <dgm:cxn modelId="{9359426A-1C3C-4540-9330-87784E71EF13}" type="presParOf" srcId="{4D5587FC-DD53-496C-8C1A-9473F54BA8FD}" destId="{B3893635-655A-4313-9F4F-A75EA2E1D61F}" srcOrd="1" destOrd="0" presId="urn:microsoft.com/office/officeart/2005/8/layout/vList2"/>
    <dgm:cxn modelId="{7020D3A5-56E6-4EF7-AB03-AE10FB8143B4}" type="presParOf" srcId="{4D5587FC-DD53-496C-8C1A-9473F54BA8FD}" destId="{763501D9-6811-484E-A6AA-B1F0BFD68A0C}" srcOrd="2" destOrd="0" presId="urn:microsoft.com/office/officeart/2005/8/layout/vList2"/>
    <dgm:cxn modelId="{1ECC6AD3-42F4-42C4-AD15-241FAE03E2C5}" type="presParOf" srcId="{4D5587FC-DD53-496C-8C1A-9473F54BA8FD}" destId="{D497AE43-3603-4AA3-80A4-8E6DE5CAA8EC}" srcOrd="3" destOrd="0" presId="urn:microsoft.com/office/officeart/2005/8/layout/vList2"/>
    <dgm:cxn modelId="{C2244F72-8454-43AB-B9AC-4D84C3A04492}" type="presParOf" srcId="{4D5587FC-DD53-496C-8C1A-9473F54BA8FD}" destId="{5001B54D-0832-46DE-BE78-F0114E410995}" srcOrd="4" destOrd="0" presId="urn:microsoft.com/office/officeart/2005/8/layout/vList2"/>
    <dgm:cxn modelId="{7CCA34A4-23DC-4F50-A535-B0D27FE06071}" type="presParOf" srcId="{4D5587FC-DD53-496C-8C1A-9473F54BA8FD}" destId="{62F35E87-4002-47BD-8A67-51AD991D16DB}" srcOrd="5" destOrd="0" presId="urn:microsoft.com/office/officeart/2005/8/layout/vList2"/>
    <dgm:cxn modelId="{26367465-3539-4D66-AD13-55499C451026}" type="presParOf" srcId="{4D5587FC-DD53-496C-8C1A-9473F54BA8FD}" destId="{4ACC8B3F-E124-4405-8F1F-D0FD2F3509C7}" srcOrd="6" destOrd="0" presId="urn:microsoft.com/office/officeart/2005/8/layout/vList2"/>
    <dgm:cxn modelId="{4FF2188A-4FBA-4A83-A5E0-63C178E37234}" type="presParOf" srcId="{4D5587FC-DD53-496C-8C1A-9473F54BA8FD}" destId="{2D63186C-D6D8-4706-9897-D62CFC741D74}" srcOrd="7" destOrd="0" presId="urn:microsoft.com/office/officeart/2005/8/layout/vList2"/>
    <dgm:cxn modelId="{06FB7668-3E21-4B21-803E-2BC452FC6D87}" type="presParOf" srcId="{4D5587FC-DD53-496C-8C1A-9473F54BA8FD}" destId="{976268B3-0FC1-47E3-9093-A63D5CA2C84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D10B4F-C0D0-4ACC-8F1D-24F31DEB5DA8}">
      <dsp:nvSpPr>
        <dsp:cNvPr id="0" name=""/>
        <dsp:cNvSpPr/>
      </dsp:nvSpPr>
      <dsp:spPr>
        <a:xfrm>
          <a:off x="0" y="459"/>
          <a:ext cx="10058399" cy="10742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5DA933-AF7F-4C40-88C2-36B29F1EDE07}">
      <dsp:nvSpPr>
        <dsp:cNvPr id="0" name=""/>
        <dsp:cNvSpPr/>
      </dsp:nvSpPr>
      <dsp:spPr>
        <a:xfrm>
          <a:off x="324969" y="242171"/>
          <a:ext cx="590852" cy="5908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BAA3C3-D3BD-4489-8EB1-868FCD914642}">
      <dsp:nvSpPr>
        <dsp:cNvPr id="0" name=""/>
        <dsp:cNvSpPr/>
      </dsp:nvSpPr>
      <dsp:spPr>
        <a:xfrm>
          <a:off x="1240791" y="459"/>
          <a:ext cx="8817608" cy="1074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94" tIns="113694" rIns="113694" bIns="113694" numCol="1" spcCol="1270" anchor="ctr" anchorCtr="0">
          <a:noAutofit/>
        </a:bodyPr>
        <a:lstStyle/>
        <a:p>
          <a:pPr marL="0" lvl="0" indent="0" algn="l" defTabSz="1111250">
            <a:lnSpc>
              <a:spcPct val="100000"/>
            </a:lnSpc>
            <a:spcBef>
              <a:spcPct val="0"/>
            </a:spcBef>
            <a:spcAft>
              <a:spcPct val="35000"/>
            </a:spcAft>
            <a:buNone/>
          </a:pPr>
          <a:r>
            <a:rPr lang="en-US" sz="2500" kern="1200"/>
            <a:t>•	Make new discoveries</a:t>
          </a:r>
        </a:p>
      </dsp:txBody>
      <dsp:txXfrm>
        <a:off x="1240791" y="459"/>
        <a:ext cx="8817608" cy="1074277"/>
      </dsp:txXfrm>
    </dsp:sp>
    <dsp:sp modelId="{B9A3828F-8432-4717-AA28-C524E766DCF6}">
      <dsp:nvSpPr>
        <dsp:cNvPr id="0" name=""/>
        <dsp:cNvSpPr/>
      </dsp:nvSpPr>
      <dsp:spPr>
        <a:xfrm>
          <a:off x="0" y="1343306"/>
          <a:ext cx="10058399" cy="10742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5D54C8-0AE3-47C2-B81D-4BC091A3BE72}">
      <dsp:nvSpPr>
        <dsp:cNvPr id="0" name=""/>
        <dsp:cNvSpPr/>
      </dsp:nvSpPr>
      <dsp:spPr>
        <a:xfrm>
          <a:off x="324969" y="1585019"/>
          <a:ext cx="590852" cy="5908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511FA6-0872-4EB8-9255-F41E7B29492F}">
      <dsp:nvSpPr>
        <dsp:cNvPr id="0" name=""/>
        <dsp:cNvSpPr/>
      </dsp:nvSpPr>
      <dsp:spPr>
        <a:xfrm>
          <a:off x="1240791" y="1343306"/>
          <a:ext cx="8817608" cy="1074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94" tIns="113694" rIns="113694" bIns="113694" numCol="1" spcCol="1270" anchor="ctr" anchorCtr="0">
          <a:noAutofit/>
        </a:bodyPr>
        <a:lstStyle/>
        <a:p>
          <a:pPr marL="0" lvl="0" indent="0" algn="l" defTabSz="1111250">
            <a:lnSpc>
              <a:spcPct val="100000"/>
            </a:lnSpc>
            <a:spcBef>
              <a:spcPct val="0"/>
            </a:spcBef>
            <a:spcAft>
              <a:spcPct val="35000"/>
            </a:spcAft>
            <a:buNone/>
          </a:pPr>
          <a:r>
            <a:rPr lang="en-US" sz="2500" kern="1200"/>
            <a:t>•	Provide credible evidence for your arguments</a:t>
          </a:r>
        </a:p>
      </dsp:txBody>
      <dsp:txXfrm>
        <a:off x="1240791" y="1343306"/>
        <a:ext cx="8817608" cy="1074277"/>
      </dsp:txXfrm>
    </dsp:sp>
    <dsp:sp modelId="{033C5A43-EF59-4281-8FA4-762B433E7ABD}">
      <dsp:nvSpPr>
        <dsp:cNvPr id="0" name=""/>
        <dsp:cNvSpPr/>
      </dsp:nvSpPr>
      <dsp:spPr>
        <a:xfrm>
          <a:off x="0" y="2686153"/>
          <a:ext cx="10058399" cy="10742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3DD328-4084-4847-B904-FB7A4085485B}">
      <dsp:nvSpPr>
        <dsp:cNvPr id="0" name=""/>
        <dsp:cNvSpPr/>
      </dsp:nvSpPr>
      <dsp:spPr>
        <a:xfrm>
          <a:off x="324969" y="2927866"/>
          <a:ext cx="590852" cy="5908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454451-118D-4939-98D3-603AF77318CA}">
      <dsp:nvSpPr>
        <dsp:cNvPr id="0" name=""/>
        <dsp:cNvSpPr/>
      </dsp:nvSpPr>
      <dsp:spPr>
        <a:xfrm>
          <a:off x="1240791" y="2686153"/>
          <a:ext cx="8817608" cy="1074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94" tIns="113694" rIns="113694" bIns="113694" numCol="1" spcCol="1270" anchor="ctr" anchorCtr="0">
          <a:noAutofit/>
        </a:bodyPr>
        <a:lstStyle/>
        <a:p>
          <a:pPr marL="0" lvl="0" indent="0" algn="l" defTabSz="1111250">
            <a:lnSpc>
              <a:spcPct val="100000"/>
            </a:lnSpc>
            <a:spcBef>
              <a:spcPct val="0"/>
            </a:spcBef>
            <a:spcAft>
              <a:spcPct val="35000"/>
            </a:spcAft>
            <a:buNone/>
          </a:pPr>
          <a:r>
            <a:rPr lang="en-US" sz="2500" kern="1200"/>
            <a:t>•	Give authoritative information about your topic</a:t>
          </a:r>
        </a:p>
      </dsp:txBody>
      <dsp:txXfrm>
        <a:off x="1240791" y="2686153"/>
        <a:ext cx="8817608" cy="10742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3755A-68A0-4E4C-AD80-57CDBF561E3B}">
      <dsp:nvSpPr>
        <dsp:cNvPr id="0" name=""/>
        <dsp:cNvSpPr/>
      </dsp:nvSpPr>
      <dsp:spPr>
        <a:xfrm>
          <a:off x="0" y="459"/>
          <a:ext cx="10058399" cy="10742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E2F19A-130C-4D6A-BEF4-FCFC9FE4B98E}">
      <dsp:nvSpPr>
        <dsp:cNvPr id="0" name=""/>
        <dsp:cNvSpPr/>
      </dsp:nvSpPr>
      <dsp:spPr>
        <a:xfrm>
          <a:off x="324969" y="242171"/>
          <a:ext cx="590852" cy="5908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9C91A4-4D56-4CCC-BF5E-38B9F5756BA5}">
      <dsp:nvSpPr>
        <dsp:cNvPr id="0" name=""/>
        <dsp:cNvSpPr/>
      </dsp:nvSpPr>
      <dsp:spPr>
        <a:xfrm>
          <a:off x="1240791" y="459"/>
          <a:ext cx="8817608" cy="1074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94" tIns="113694" rIns="113694" bIns="113694" numCol="1" spcCol="1270" anchor="ctr" anchorCtr="0">
          <a:noAutofit/>
        </a:bodyPr>
        <a:lstStyle/>
        <a:p>
          <a:pPr marL="0" lvl="0" indent="0" algn="l" defTabSz="977900">
            <a:lnSpc>
              <a:spcPct val="100000"/>
            </a:lnSpc>
            <a:spcBef>
              <a:spcPct val="0"/>
            </a:spcBef>
            <a:spcAft>
              <a:spcPct val="35000"/>
            </a:spcAft>
            <a:buNone/>
          </a:pPr>
          <a:r>
            <a:rPr lang="en-US" sz="2200" kern="1200"/>
            <a:t>•	Gain background information on the topic</a:t>
          </a:r>
        </a:p>
      </dsp:txBody>
      <dsp:txXfrm>
        <a:off x="1240791" y="459"/>
        <a:ext cx="8817608" cy="1074277"/>
      </dsp:txXfrm>
    </dsp:sp>
    <dsp:sp modelId="{F0419523-0E1C-4ADA-8A8C-CDDDBE74FCC1}">
      <dsp:nvSpPr>
        <dsp:cNvPr id="0" name=""/>
        <dsp:cNvSpPr/>
      </dsp:nvSpPr>
      <dsp:spPr>
        <a:xfrm>
          <a:off x="0" y="1343306"/>
          <a:ext cx="10058399" cy="10742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B48A2F-6BA2-4A5E-9F58-7AE119C60C2E}">
      <dsp:nvSpPr>
        <dsp:cNvPr id="0" name=""/>
        <dsp:cNvSpPr/>
      </dsp:nvSpPr>
      <dsp:spPr>
        <a:xfrm>
          <a:off x="324969" y="1585019"/>
          <a:ext cx="590852" cy="5908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2DC057-9B12-465B-8581-0A284C924ADE}">
      <dsp:nvSpPr>
        <dsp:cNvPr id="0" name=""/>
        <dsp:cNvSpPr/>
      </dsp:nvSpPr>
      <dsp:spPr>
        <a:xfrm>
          <a:off x="1240791" y="1343306"/>
          <a:ext cx="8817608" cy="1074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94" tIns="113694" rIns="113694" bIns="113694" numCol="1" spcCol="1270" anchor="ctr" anchorCtr="0">
          <a:noAutofit/>
        </a:bodyPr>
        <a:lstStyle/>
        <a:p>
          <a:pPr marL="0" lvl="0" indent="0" algn="l" defTabSz="977900">
            <a:lnSpc>
              <a:spcPct val="100000"/>
            </a:lnSpc>
            <a:spcBef>
              <a:spcPct val="0"/>
            </a:spcBef>
            <a:spcAft>
              <a:spcPct val="35000"/>
            </a:spcAft>
            <a:buNone/>
          </a:pPr>
          <a:r>
            <a:rPr lang="en-US" sz="2200" kern="1200"/>
            <a:t>•	Support or contrast your arguments with other researchers’ ideas</a:t>
          </a:r>
        </a:p>
      </dsp:txBody>
      <dsp:txXfrm>
        <a:off x="1240791" y="1343306"/>
        <a:ext cx="8817608" cy="1074277"/>
      </dsp:txXfrm>
    </dsp:sp>
    <dsp:sp modelId="{F85BCCFF-33C5-4542-A49C-1AF989784D2F}">
      <dsp:nvSpPr>
        <dsp:cNvPr id="0" name=""/>
        <dsp:cNvSpPr/>
      </dsp:nvSpPr>
      <dsp:spPr>
        <a:xfrm>
          <a:off x="0" y="2686153"/>
          <a:ext cx="10058399" cy="10742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F7F3D5-1816-453D-93D0-8F9C2DDA7923}">
      <dsp:nvSpPr>
        <dsp:cNvPr id="0" name=""/>
        <dsp:cNvSpPr/>
      </dsp:nvSpPr>
      <dsp:spPr>
        <a:xfrm>
          <a:off x="324969" y="2927866"/>
          <a:ext cx="590852" cy="5908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A24576-B218-4603-AEC6-B5B188362DD5}">
      <dsp:nvSpPr>
        <dsp:cNvPr id="0" name=""/>
        <dsp:cNvSpPr/>
      </dsp:nvSpPr>
      <dsp:spPr>
        <a:xfrm>
          <a:off x="1240791" y="2686153"/>
          <a:ext cx="8817608" cy="1074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94" tIns="113694" rIns="113694" bIns="113694" numCol="1" spcCol="1270" anchor="ctr" anchorCtr="0">
          <a:noAutofit/>
        </a:bodyPr>
        <a:lstStyle/>
        <a:p>
          <a:pPr marL="0" lvl="0" indent="0" algn="l" defTabSz="977900">
            <a:lnSpc>
              <a:spcPct val="100000"/>
            </a:lnSpc>
            <a:spcBef>
              <a:spcPct val="0"/>
            </a:spcBef>
            <a:spcAft>
              <a:spcPct val="35000"/>
            </a:spcAft>
            <a:buNone/>
          </a:pPr>
          <a:r>
            <a:rPr lang="en-US" sz="2200" kern="1200"/>
            <a:t>•	Gather information from primary sources that you can’t access directly (e.g. private letters or physical documents located elsewhere)</a:t>
          </a:r>
        </a:p>
      </dsp:txBody>
      <dsp:txXfrm>
        <a:off x="1240791" y="2686153"/>
        <a:ext cx="8817608" cy="10742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AADB5-DED7-4B86-AD07-70EBC202C501}">
      <dsp:nvSpPr>
        <dsp:cNvPr id="0" name=""/>
        <dsp:cNvSpPr/>
      </dsp:nvSpPr>
      <dsp:spPr>
        <a:xfrm>
          <a:off x="0" y="262"/>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2483CF-FCAC-4C67-B896-8EB55DAE0A58}">
      <dsp:nvSpPr>
        <dsp:cNvPr id="0" name=""/>
        <dsp:cNvSpPr/>
      </dsp:nvSpPr>
      <dsp:spPr>
        <a:xfrm>
          <a:off x="0" y="262"/>
          <a:ext cx="6797675" cy="1978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endParaRPr lang="en-US" sz="3700" b="1" kern="1200" dirty="0"/>
        </a:p>
        <a:p>
          <a:pPr marL="0" lvl="0" indent="0" algn="l" defTabSz="1644650">
            <a:lnSpc>
              <a:spcPct val="90000"/>
            </a:lnSpc>
            <a:spcBef>
              <a:spcPct val="0"/>
            </a:spcBef>
            <a:spcAft>
              <a:spcPct val="35000"/>
            </a:spcAft>
            <a:buNone/>
          </a:pPr>
          <a:r>
            <a:rPr lang="en-US" sz="3700" b="1" kern="1200" dirty="0"/>
            <a:t>WHAT IS A CITATION?</a:t>
          </a:r>
          <a:endParaRPr lang="en-US" sz="3700" kern="1200" dirty="0"/>
        </a:p>
      </dsp:txBody>
      <dsp:txXfrm>
        <a:off x="0" y="262"/>
        <a:ext cx="6797675" cy="1978020"/>
      </dsp:txXfrm>
    </dsp:sp>
    <dsp:sp modelId="{85864DE1-D763-4743-8443-0609B47F3653}">
      <dsp:nvSpPr>
        <dsp:cNvPr id="0" name=""/>
        <dsp:cNvSpPr/>
      </dsp:nvSpPr>
      <dsp:spPr>
        <a:xfrm>
          <a:off x="0" y="103281"/>
          <a:ext cx="6797675"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3B75ED-C773-4FAA-8BB1-8FFE2B3AFCBE}">
      <dsp:nvSpPr>
        <dsp:cNvPr id="0" name=""/>
        <dsp:cNvSpPr/>
      </dsp:nvSpPr>
      <dsp:spPr>
        <a:xfrm>
          <a:off x="0" y="1978283"/>
          <a:ext cx="6791036" cy="3671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0" i="0" kern="1200" dirty="0"/>
            <a:t>A "citation" is the way you tell your readers that certain material in your work came from another source. It also gives your readers the information necessary to find that source again.</a:t>
          </a:r>
          <a:endParaRPr lang="en-US" sz="3700" kern="1200" dirty="0"/>
        </a:p>
      </dsp:txBody>
      <dsp:txXfrm>
        <a:off x="0" y="1978283"/>
        <a:ext cx="6791036" cy="36713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AF87CC-AC92-4BCC-B291-BF20C34D21B2}">
      <dsp:nvSpPr>
        <dsp:cNvPr id="0" name=""/>
        <dsp:cNvSpPr/>
      </dsp:nvSpPr>
      <dsp:spPr>
        <a:xfrm>
          <a:off x="0" y="78567"/>
          <a:ext cx="10119362" cy="680172"/>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t>WHY SHOULD I CITE SOURCES?</a:t>
          </a:r>
          <a:endParaRPr lang="en-US" sz="1800" kern="1200" dirty="0"/>
        </a:p>
      </dsp:txBody>
      <dsp:txXfrm>
        <a:off x="33203" y="111770"/>
        <a:ext cx="10052956" cy="613766"/>
      </dsp:txXfrm>
    </dsp:sp>
    <dsp:sp modelId="{763501D9-6811-484E-A6AA-B1F0BFD68A0C}">
      <dsp:nvSpPr>
        <dsp:cNvPr id="0" name=""/>
        <dsp:cNvSpPr/>
      </dsp:nvSpPr>
      <dsp:spPr>
        <a:xfrm>
          <a:off x="0" y="810579"/>
          <a:ext cx="10119362" cy="680172"/>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dirty="0"/>
            <a:t>Giving credit to the original author by citing sources is the only way to use other people's work without plagiarizing. </a:t>
          </a:r>
          <a:r>
            <a:rPr lang="en-US" sz="1800" b="1" i="1" kern="1200" dirty="0"/>
            <a:t>But there are a number of other reasons to cite sources:</a:t>
          </a:r>
        </a:p>
      </dsp:txBody>
      <dsp:txXfrm>
        <a:off x="33203" y="843782"/>
        <a:ext cx="10052956" cy="613766"/>
      </dsp:txXfrm>
    </dsp:sp>
    <dsp:sp modelId="{5001B54D-0832-46DE-BE78-F0114E410995}">
      <dsp:nvSpPr>
        <dsp:cNvPr id="0" name=""/>
        <dsp:cNvSpPr/>
      </dsp:nvSpPr>
      <dsp:spPr>
        <a:xfrm>
          <a:off x="0" y="1542591"/>
          <a:ext cx="10119362" cy="680172"/>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dirty="0"/>
            <a:t>citations are extremely helpful to anyone who wants to find out more about your ideas and where they came from</a:t>
          </a:r>
          <a:endParaRPr lang="en-US" sz="1800" kern="1200" dirty="0"/>
        </a:p>
      </dsp:txBody>
      <dsp:txXfrm>
        <a:off x="33203" y="1575794"/>
        <a:ext cx="10052956" cy="613766"/>
      </dsp:txXfrm>
    </dsp:sp>
    <dsp:sp modelId="{4ACC8B3F-E124-4405-8F1F-D0FD2F3509C7}">
      <dsp:nvSpPr>
        <dsp:cNvPr id="0" name=""/>
        <dsp:cNvSpPr/>
      </dsp:nvSpPr>
      <dsp:spPr>
        <a:xfrm>
          <a:off x="0" y="2274603"/>
          <a:ext cx="10119362" cy="680172"/>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a:t>citing sources shows the amount of research you've done</a:t>
          </a:r>
          <a:endParaRPr lang="en-US" sz="1800" kern="1200"/>
        </a:p>
      </dsp:txBody>
      <dsp:txXfrm>
        <a:off x="33203" y="2307806"/>
        <a:ext cx="10052956" cy="613766"/>
      </dsp:txXfrm>
    </dsp:sp>
    <dsp:sp modelId="{976268B3-0FC1-47E3-9093-A63D5CA2C84D}">
      <dsp:nvSpPr>
        <dsp:cNvPr id="0" name=""/>
        <dsp:cNvSpPr/>
      </dsp:nvSpPr>
      <dsp:spPr>
        <a:xfrm>
          <a:off x="0" y="3006615"/>
          <a:ext cx="10119362" cy="680172"/>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dirty="0"/>
            <a:t>citing sources strengthens your work by lending outside support to your ideas</a:t>
          </a:r>
          <a:endParaRPr lang="en-US" sz="1800" kern="1200" dirty="0"/>
        </a:p>
      </dsp:txBody>
      <dsp:txXfrm>
        <a:off x="33203" y="3039818"/>
        <a:ext cx="10052956" cy="6137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10/2/2024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84141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38705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10/2/2024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0427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24905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423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94820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10/2/2024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62097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951615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10/2/2024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0894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10/2/2024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27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pic>
        <p:nvPicPr>
          <p:cNvPr id="5" name="Picture 4">
            <a:extLst>
              <a:ext uri="{FF2B5EF4-FFF2-40B4-BE49-F238E27FC236}">
                <a16:creationId xmlns:a16="http://schemas.microsoft.com/office/drawing/2014/main" id="{1FD526C9-A8C7-41E6-85BB-39F06C858A2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975"/>
            <a:ext cx="12191980" cy="6858000"/>
          </a:xfrm>
          <a:prstGeom prst="rect">
            <a:avLst/>
          </a:prstGeom>
        </p:spPr>
      </p:pic>
      <p:sp>
        <p:nvSpPr>
          <p:cNvPr id="30" name="Rectangle 29">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8123416" y="1475234"/>
            <a:ext cx="3214307" cy="2901694"/>
          </a:xfrm>
        </p:spPr>
        <p:txBody>
          <a:bodyPr anchor="b">
            <a:normAutofit/>
          </a:bodyPr>
          <a:lstStyle/>
          <a:p>
            <a:pPr algn="ctr"/>
            <a:r>
              <a:rPr lang="en-US" sz="2800" dirty="0">
                <a:solidFill>
                  <a:schemeClr val="tx1"/>
                </a:solidFill>
              </a:rPr>
              <a:t>RESEARCH &amp; REFERENCING</a:t>
            </a:r>
          </a:p>
        </p:txBody>
      </p:sp>
      <p:cxnSp>
        <p:nvCxnSpPr>
          <p:cNvPr id="32" name="Straight Connector 31">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EDC90921-9082-491B-940E-827D679F3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5503387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9" name="Straight Connector 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E0C855-0922-4F0B-B6B9-F8AA76FACB06}"/>
              </a:ext>
            </a:extLst>
          </p:cNvPr>
          <p:cNvSpPr>
            <a:spLocks noGrp="1"/>
          </p:cNvSpPr>
          <p:nvPr>
            <p:ph type="title"/>
          </p:nvPr>
        </p:nvSpPr>
        <p:spPr>
          <a:xfrm>
            <a:off x="5220928" y="965200"/>
            <a:ext cx="5999002" cy="4927600"/>
          </a:xfrm>
        </p:spPr>
        <p:txBody>
          <a:bodyPr vert="horz" lIns="91440" tIns="45720" rIns="91440" bIns="45720" rtlCol="0" anchor="ctr">
            <a:normAutofit/>
          </a:bodyPr>
          <a:lstStyle/>
          <a:p>
            <a:r>
              <a:rPr lang="en-US">
                <a:solidFill>
                  <a:schemeClr val="tx2"/>
                </a:solidFill>
              </a:rPr>
              <a:t>RESEARCH FINDINGS</a:t>
            </a:r>
          </a:p>
        </p:txBody>
      </p:sp>
      <p:sp>
        <p:nvSpPr>
          <p:cNvPr id="13" name="Rectangle 12">
            <a:extLst>
              <a:ext uri="{FF2B5EF4-FFF2-40B4-BE49-F238E27FC236}">
                <a16:creationId xmlns:a16="http://schemas.microsoft.com/office/drawing/2014/main" id="{0EEF5601-A8BC-411D-AA64-3E79320BA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584734"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3488708"/>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A118-9894-C711-72D6-40FEABC51CD8}"/>
              </a:ext>
            </a:extLst>
          </p:cNvPr>
          <p:cNvSpPr>
            <a:spLocks noGrp="1"/>
          </p:cNvSpPr>
          <p:nvPr>
            <p:ph type="title"/>
          </p:nvPr>
        </p:nvSpPr>
        <p:spPr/>
        <p:txBody>
          <a:bodyPr/>
          <a:lstStyle/>
          <a:p>
            <a:r>
              <a:rPr lang="en-US" dirty="0">
                <a:solidFill>
                  <a:schemeClr val="tx1"/>
                </a:solidFill>
              </a:rPr>
              <a:t>Defining Research Findings</a:t>
            </a:r>
          </a:p>
        </p:txBody>
      </p:sp>
      <p:sp>
        <p:nvSpPr>
          <p:cNvPr id="3" name="Content Placeholder 2">
            <a:extLst>
              <a:ext uri="{FF2B5EF4-FFF2-40B4-BE49-F238E27FC236}">
                <a16:creationId xmlns:a16="http://schemas.microsoft.com/office/drawing/2014/main" id="{F83DADB5-EC06-F3EC-B4ED-6A3645C2CD40}"/>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sz="3200" dirty="0">
                <a:solidFill>
                  <a:schemeClr val="tx1"/>
                </a:solidFill>
              </a:rPr>
              <a:t> Research findings are the results or outcomes of a research study or investigation.</a:t>
            </a:r>
          </a:p>
          <a:p>
            <a:pPr>
              <a:buFont typeface="Arial" panose="020B0604020202020204" pitchFamily="34" charset="0"/>
              <a:buChar char="•"/>
            </a:pPr>
            <a:r>
              <a:rPr lang="en-US" sz="3200" dirty="0">
                <a:solidFill>
                  <a:schemeClr val="tx1"/>
                </a:solidFill>
              </a:rPr>
              <a:t> Research Findings represent the information, data, or conclusions that you have discovered through your research process.</a:t>
            </a:r>
          </a:p>
          <a:p>
            <a:pPr>
              <a:buFont typeface="Arial" panose="020B0604020202020204" pitchFamily="34" charset="0"/>
              <a:buChar char="•"/>
            </a:pPr>
            <a:r>
              <a:rPr lang="en-US" sz="3200" dirty="0">
                <a:solidFill>
                  <a:schemeClr val="tx1"/>
                </a:solidFill>
              </a:rPr>
              <a:t> Your research findings MUST be directly answering the research question in the task.</a:t>
            </a:r>
          </a:p>
        </p:txBody>
      </p:sp>
    </p:spTree>
    <p:extLst>
      <p:ext uri="{BB962C8B-B14F-4D97-AF65-F5344CB8AC3E}">
        <p14:creationId xmlns:p14="http://schemas.microsoft.com/office/powerpoint/2010/main" val="6635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D7F9E-9AAE-D470-AB51-301B97B5E3B2}"/>
              </a:ext>
            </a:extLst>
          </p:cNvPr>
          <p:cNvSpPr>
            <a:spLocks noGrp="1"/>
          </p:cNvSpPr>
          <p:nvPr>
            <p:ph type="title"/>
          </p:nvPr>
        </p:nvSpPr>
        <p:spPr/>
        <p:txBody>
          <a:bodyPr/>
          <a:lstStyle/>
          <a:p>
            <a:r>
              <a:rPr lang="en-US" dirty="0"/>
              <a:t>So, how do we research?</a:t>
            </a:r>
          </a:p>
        </p:txBody>
      </p:sp>
      <p:sp>
        <p:nvSpPr>
          <p:cNvPr id="3" name="Content Placeholder 2">
            <a:extLst>
              <a:ext uri="{FF2B5EF4-FFF2-40B4-BE49-F238E27FC236}">
                <a16:creationId xmlns:a16="http://schemas.microsoft.com/office/drawing/2014/main" id="{4E674C3A-C0EE-561A-8696-550B46885864}"/>
              </a:ext>
            </a:extLst>
          </p:cNvPr>
          <p:cNvSpPr>
            <a:spLocks noGrp="1"/>
          </p:cNvSpPr>
          <p:nvPr>
            <p:ph idx="1"/>
          </p:nvPr>
        </p:nvSpPr>
        <p:spPr/>
        <p:txBody>
          <a:bodyPr>
            <a:normAutofit/>
          </a:bodyPr>
          <a:lstStyle/>
          <a:p>
            <a:r>
              <a:rPr lang="en-US" sz="2400" dirty="0"/>
              <a:t>In summary, effective research involves a structured process of topic selection, information gathering, data analysis, and drawing well-supported conclusions.</a:t>
            </a:r>
          </a:p>
          <a:p>
            <a:r>
              <a:rPr lang="en-US" sz="2400" b="1" dirty="0"/>
              <a:t>Key Takeaways:</a:t>
            </a:r>
          </a:p>
          <a:p>
            <a:pPr>
              <a:buFont typeface="Arial" panose="020B0604020202020204" pitchFamily="34" charset="0"/>
              <a:buChar char="•"/>
            </a:pPr>
            <a:r>
              <a:rPr lang="en-US" sz="2400" dirty="0"/>
              <a:t> Choose a relevant and feasible research topic.</a:t>
            </a:r>
          </a:p>
          <a:p>
            <a:pPr>
              <a:buFont typeface="Arial" panose="020B0604020202020204" pitchFamily="34" charset="0"/>
              <a:buChar char="•"/>
            </a:pPr>
            <a:r>
              <a:rPr lang="en-US" sz="2400" dirty="0"/>
              <a:t> Evaluate sources for credibility.</a:t>
            </a:r>
          </a:p>
          <a:p>
            <a:pPr>
              <a:buFont typeface="Arial" panose="020B0604020202020204" pitchFamily="34" charset="0"/>
              <a:buChar char="•"/>
            </a:pPr>
            <a:r>
              <a:rPr lang="en-US" sz="2400" dirty="0"/>
              <a:t> Properly cite your sources to maintain academic integrity.</a:t>
            </a:r>
          </a:p>
        </p:txBody>
      </p:sp>
    </p:spTree>
    <p:extLst>
      <p:ext uri="{BB962C8B-B14F-4D97-AF65-F5344CB8AC3E}">
        <p14:creationId xmlns:p14="http://schemas.microsoft.com/office/powerpoint/2010/main" val="2209240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362070-691D-44DB-98D4-BC61774B0E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8A26C6-6C57-82F2-8351-66C5B5DE97E0}"/>
              </a:ext>
            </a:extLst>
          </p:cNvPr>
          <p:cNvSpPr>
            <a:spLocks noGrp="1"/>
          </p:cNvSpPr>
          <p:nvPr>
            <p:ph type="ctrTitle"/>
          </p:nvPr>
        </p:nvSpPr>
        <p:spPr>
          <a:xfrm>
            <a:off x="3836504" y="758951"/>
            <a:ext cx="7319175" cy="3374931"/>
          </a:xfrm>
        </p:spPr>
        <p:txBody>
          <a:bodyPr>
            <a:normAutofit/>
          </a:bodyPr>
          <a:lstStyle/>
          <a:p>
            <a:r>
              <a:rPr lang="en-US" sz="7400" b="1" dirty="0"/>
              <a:t>Primary vs Secondary Sources</a:t>
            </a:r>
          </a:p>
        </p:txBody>
      </p:sp>
      <p:pic>
        <p:nvPicPr>
          <p:cNvPr id="6" name="Graphic 5" descr="Books">
            <a:extLst>
              <a:ext uri="{FF2B5EF4-FFF2-40B4-BE49-F238E27FC236}">
                <a16:creationId xmlns:a16="http://schemas.microsoft.com/office/drawing/2014/main" id="{36F77797-B8C5-885E-51BC-7C1BC13301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0973" y="1790485"/>
            <a:ext cx="2758331" cy="2758331"/>
          </a:xfrm>
          <a:prstGeom prst="rect">
            <a:avLst/>
          </a:prstGeom>
        </p:spPr>
      </p:pic>
      <p:cxnSp>
        <p:nvCxnSpPr>
          <p:cNvPr id="11" name="Straight Connector 10">
            <a:extLst>
              <a:ext uri="{FF2B5EF4-FFF2-40B4-BE49-F238E27FC236}">
                <a16:creationId xmlns:a16="http://schemas.microsoft.com/office/drawing/2014/main" id="{5A7EFE9C-DAE7-4ECA-BDB2-34E2534B8A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8251" y="4294753"/>
            <a:ext cx="71323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2DB1480-5B24-4B37-B70E-C74945DD9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87439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A118-9894-C711-72D6-40FEABC51CD8}"/>
              </a:ext>
            </a:extLst>
          </p:cNvPr>
          <p:cNvSpPr>
            <a:spLocks noGrp="1"/>
          </p:cNvSpPr>
          <p:nvPr>
            <p:ph type="title"/>
          </p:nvPr>
        </p:nvSpPr>
        <p:spPr/>
        <p:txBody>
          <a:bodyPr/>
          <a:lstStyle/>
          <a:p>
            <a:r>
              <a:rPr lang="en-US" dirty="0">
                <a:solidFill>
                  <a:schemeClr val="tx1"/>
                </a:solidFill>
              </a:rPr>
              <a:t>Primary &amp; Secondary Sources</a:t>
            </a:r>
          </a:p>
        </p:txBody>
      </p:sp>
      <p:sp>
        <p:nvSpPr>
          <p:cNvPr id="3" name="Content Placeholder 2">
            <a:extLst>
              <a:ext uri="{FF2B5EF4-FFF2-40B4-BE49-F238E27FC236}">
                <a16:creationId xmlns:a16="http://schemas.microsoft.com/office/drawing/2014/main" id="{F83DADB5-EC06-F3EC-B4ED-6A3645C2CD40}"/>
              </a:ext>
            </a:extLst>
          </p:cNvPr>
          <p:cNvSpPr>
            <a:spLocks noGrp="1"/>
          </p:cNvSpPr>
          <p:nvPr>
            <p:ph idx="1"/>
          </p:nvPr>
        </p:nvSpPr>
        <p:spPr/>
        <p:txBody>
          <a:bodyPr>
            <a:normAutofit fontScale="85000" lnSpcReduction="20000"/>
          </a:bodyPr>
          <a:lstStyle/>
          <a:p>
            <a:pPr>
              <a:buFont typeface="Arial" panose="020B0604020202020204" pitchFamily="34" charset="0"/>
              <a:buChar char="•"/>
            </a:pPr>
            <a:r>
              <a:rPr lang="en-US" sz="3200" dirty="0">
                <a:solidFill>
                  <a:schemeClr val="tx1"/>
                </a:solidFill>
              </a:rPr>
              <a:t> Primary sources are original documents or data that </a:t>
            </a:r>
            <a:r>
              <a:rPr lang="en-US" sz="3200" b="1" dirty="0">
                <a:solidFill>
                  <a:schemeClr val="tx1"/>
                </a:solidFill>
              </a:rPr>
              <a:t>you create yourself</a:t>
            </a:r>
            <a:r>
              <a:rPr lang="en-US" sz="3200" dirty="0">
                <a:solidFill>
                  <a:schemeClr val="tx1"/>
                </a:solidFill>
              </a:rPr>
              <a:t>. Primary sources provide raw information and first-hand evidence. Examples include interview transcripts and statistical data (surveys, focus groups). A primary source gives you direct access to the subject of your research.</a:t>
            </a:r>
          </a:p>
          <a:p>
            <a:pPr>
              <a:buFont typeface="Arial" panose="020B0604020202020204" pitchFamily="34" charset="0"/>
              <a:buChar char="•"/>
            </a:pPr>
            <a:r>
              <a:rPr lang="en-US" sz="3200" dirty="0">
                <a:solidFill>
                  <a:schemeClr val="tx1"/>
                </a:solidFill>
              </a:rPr>
              <a:t> Secondary sources provide </a:t>
            </a:r>
            <a:r>
              <a:rPr lang="en-US" sz="3200" b="1" dirty="0">
                <a:solidFill>
                  <a:schemeClr val="tx1"/>
                </a:solidFill>
              </a:rPr>
              <a:t>second-hand information </a:t>
            </a:r>
            <a:r>
              <a:rPr lang="en-US" sz="3200" dirty="0">
                <a:solidFill>
                  <a:schemeClr val="tx1"/>
                </a:solidFill>
              </a:rPr>
              <a:t>and commentary from other researchers. Examples include journal articles, reviews, and academic books. A secondary source describes, interprets, or synthesizes primary sources.</a:t>
            </a:r>
          </a:p>
        </p:txBody>
      </p:sp>
    </p:spTree>
    <p:extLst>
      <p:ext uri="{BB962C8B-B14F-4D97-AF65-F5344CB8AC3E}">
        <p14:creationId xmlns:p14="http://schemas.microsoft.com/office/powerpoint/2010/main" val="2330868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5961-4DD2-F038-C016-1DA787CD68E7}"/>
              </a:ext>
            </a:extLst>
          </p:cNvPr>
          <p:cNvSpPr>
            <a:spLocks noGrp="1"/>
          </p:cNvSpPr>
          <p:nvPr>
            <p:ph type="title"/>
          </p:nvPr>
        </p:nvSpPr>
        <p:spPr/>
        <p:txBody>
          <a:bodyPr>
            <a:normAutofit/>
          </a:bodyPr>
          <a:lstStyle/>
          <a:p>
            <a:r>
              <a:rPr lang="en-US" sz="4000" b="1" dirty="0">
                <a:solidFill>
                  <a:schemeClr val="tx1"/>
                </a:solidFill>
              </a:rPr>
              <a:t>What do you use primary sources for?</a:t>
            </a:r>
          </a:p>
        </p:txBody>
      </p:sp>
      <p:graphicFrame>
        <p:nvGraphicFramePr>
          <p:cNvPr id="5" name="Content Placeholder 2">
            <a:extLst>
              <a:ext uri="{FF2B5EF4-FFF2-40B4-BE49-F238E27FC236}">
                <a16:creationId xmlns:a16="http://schemas.microsoft.com/office/drawing/2014/main" id="{9F55FEA2-82E5-DB4D-A897-3446CD61385A}"/>
              </a:ext>
            </a:extLst>
          </p:cNvPr>
          <p:cNvGraphicFramePr>
            <a:graphicFrameLocks noGrp="1"/>
          </p:cNvGraphicFramePr>
          <p:nvPr>
            <p:ph idx="1"/>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942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5961-4DD2-F038-C016-1DA787CD68E7}"/>
              </a:ext>
            </a:extLst>
          </p:cNvPr>
          <p:cNvSpPr>
            <a:spLocks noGrp="1"/>
          </p:cNvSpPr>
          <p:nvPr>
            <p:ph type="title"/>
          </p:nvPr>
        </p:nvSpPr>
        <p:spPr/>
        <p:txBody>
          <a:bodyPr>
            <a:normAutofit/>
          </a:bodyPr>
          <a:lstStyle/>
          <a:p>
            <a:r>
              <a:rPr lang="en-US" sz="3600" b="1" dirty="0">
                <a:solidFill>
                  <a:schemeClr val="tx1"/>
                </a:solidFill>
              </a:rPr>
              <a:t>What do you use secondary sources for?</a:t>
            </a:r>
          </a:p>
        </p:txBody>
      </p:sp>
      <p:graphicFrame>
        <p:nvGraphicFramePr>
          <p:cNvPr id="5" name="Content Placeholder 2">
            <a:extLst>
              <a:ext uri="{FF2B5EF4-FFF2-40B4-BE49-F238E27FC236}">
                <a16:creationId xmlns:a16="http://schemas.microsoft.com/office/drawing/2014/main" id="{81F7F50D-1087-EC8C-9993-AF0E290F82E4}"/>
              </a:ext>
            </a:extLst>
          </p:cNvPr>
          <p:cNvGraphicFramePr>
            <a:graphicFrameLocks noGrp="1"/>
          </p:cNvGraphicFramePr>
          <p:nvPr>
            <p:ph idx="1"/>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0443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65544-CF26-2FC6-7E66-5304E1D765BF}"/>
              </a:ext>
            </a:extLst>
          </p:cNvPr>
          <p:cNvSpPr>
            <a:spLocks noGrp="1"/>
          </p:cNvSpPr>
          <p:nvPr>
            <p:ph type="title"/>
          </p:nvPr>
        </p:nvSpPr>
        <p:spPr/>
        <p:txBody>
          <a:bodyPr>
            <a:normAutofit/>
          </a:bodyPr>
          <a:lstStyle/>
          <a:p>
            <a:pPr algn="ctr"/>
            <a:r>
              <a:rPr lang="en-US" sz="4000" b="1" dirty="0">
                <a:solidFill>
                  <a:schemeClr val="tx1"/>
                </a:solidFill>
              </a:rPr>
              <a:t>Research Question (Assignment Task) Example</a:t>
            </a:r>
          </a:p>
        </p:txBody>
      </p:sp>
      <p:sp>
        <p:nvSpPr>
          <p:cNvPr id="3" name="Content Placeholder 2">
            <a:extLst>
              <a:ext uri="{FF2B5EF4-FFF2-40B4-BE49-F238E27FC236}">
                <a16:creationId xmlns:a16="http://schemas.microsoft.com/office/drawing/2014/main" id="{70C09E8A-AA31-46B0-47FE-AA8F2569BB77}"/>
              </a:ext>
            </a:extLst>
          </p:cNvPr>
          <p:cNvSpPr>
            <a:spLocks noGrp="1"/>
          </p:cNvSpPr>
          <p:nvPr>
            <p:ph idx="1"/>
          </p:nvPr>
        </p:nvSpPr>
        <p:spPr/>
        <p:txBody>
          <a:bodyPr>
            <a:normAutofit/>
          </a:bodyPr>
          <a:lstStyle/>
          <a:p>
            <a:pPr algn="ctr"/>
            <a:r>
              <a:rPr lang="en-US" sz="3200" dirty="0">
                <a:solidFill>
                  <a:schemeClr val="tx1"/>
                </a:solidFill>
              </a:rPr>
              <a:t>P1. Explain the role and responsibilities of Human Resource Management. </a:t>
            </a:r>
          </a:p>
          <a:p>
            <a:pPr algn="ctr"/>
            <a:r>
              <a:rPr lang="en-US" sz="3200" dirty="0">
                <a:solidFill>
                  <a:schemeClr val="tx1"/>
                </a:solidFill>
              </a:rPr>
              <a:t> P2. Describe the different types of business systems and explain how they can lead to sustainability in an organization. </a:t>
            </a:r>
          </a:p>
          <a:p>
            <a:pPr algn="ctr"/>
            <a:r>
              <a:rPr lang="en-US" sz="3200" b="1" dirty="0">
                <a:solidFill>
                  <a:schemeClr val="tx1"/>
                </a:solidFill>
              </a:rPr>
              <a:t>What would be your research question keys? </a:t>
            </a:r>
          </a:p>
        </p:txBody>
      </p:sp>
    </p:spTree>
    <p:extLst>
      <p:ext uri="{BB962C8B-B14F-4D97-AF65-F5344CB8AC3E}">
        <p14:creationId xmlns:p14="http://schemas.microsoft.com/office/powerpoint/2010/main" val="4172960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ront steps and columns of a majestic city building">
            <a:extLst>
              <a:ext uri="{FF2B5EF4-FFF2-40B4-BE49-F238E27FC236}">
                <a16:creationId xmlns:a16="http://schemas.microsoft.com/office/drawing/2014/main" id="{6A63B6D0-9843-4989-953A-0EACF8EA0EE1}"/>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CA7F273D-5B8A-4DFB-9260-0A8D6902BBA9}"/>
              </a:ext>
            </a:extLst>
          </p:cNvPr>
          <p:cNvSpPr>
            <a:spLocks noGrp="1"/>
          </p:cNvSpPr>
          <p:nvPr>
            <p:ph type="ctrTitle"/>
          </p:nvPr>
        </p:nvSpPr>
        <p:spPr>
          <a:xfrm>
            <a:off x="1097280" y="758952"/>
            <a:ext cx="10058400" cy="3566160"/>
          </a:xfrm>
        </p:spPr>
        <p:txBody>
          <a:bodyPr>
            <a:normAutofit/>
          </a:bodyPr>
          <a:lstStyle/>
          <a:p>
            <a:pPr algn="ctr"/>
            <a:r>
              <a:rPr lang="en-US" dirty="0">
                <a:solidFill>
                  <a:srgbClr val="FFFFFF"/>
                </a:solidFill>
              </a:rPr>
              <a:t>INTEXT CITATION</a:t>
            </a:r>
          </a:p>
        </p:txBody>
      </p:sp>
      <p:cxnSp>
        <p:nvCxnSpPr>
          <p:cNvPr id="10" name="Straight Connector 9">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footer rectangle">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704659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0D22206-FF96-4130-A6FA-D79726EC2AC0}"/>
              </a:ext>
            </a:extLst>
          </p:cNvPr>
          <p:cNvSpPr>
            <a:spLocks noGrp="1"/>
          </p:cNvSpPr>
          <p:nvPr>
            <p:ph type="title"/>
          </p:nvPr>
        </p:nvSpPr>
        <p:spPr>
          <a:xfrm>
            <a:off x="492370" y="516835"/>
            <a:ext cx="3084844" cy="5772840"/>
          </a:xfrm>
        </p:spPr>
        <p:txBody>
          <a:bodyPr anchor="ctr">
            <a:normAutofit/>
          </a:bodyPr>
          <a:lstStyle/>
          <a:p>
            <a:r>
              <a:rPr lang="en-US" sz="3600">
                <a:solidFill>
                  <a:schemeClr val="bg1"/>
                </a:solidFill>
              </a:rPr>
              <a:t>INTEXT CITATION</a:t>
            </a:r>
          </a:p>
        </p:txBody>
      </p:sp>
      <p:graphicFrame>
        <p:nvGraphicFramePr>
          <p:cNvPr id="5" name="Content Placeholder 2">
            <a:extLst>
              <a:ext uri="{FF2B5EF4-FFF2-40B4-BE49-F238E27FC236}">
                <a16:creationId xmlns:a16="http://schemas.microsoft.com/office/drawing/2014/main" id="{5672F658-4918-4A1B-9400-DE21443795CC}"/>
              </a:ext>
            </a:extLst>
          </p:cNvPr>
          <p:cNvGraphicFramePr>
            <a:graphicFrameLocks noGrp="1"/>
          </p:cNvGraphicFramePr>
          <p:nvPr>
            <p:ph idx="1"/>
            <p:extLst>
              <p:ext uri="{D42A27DB-BD31-4B8C-83A1-F6EECF244321}">
                <p14:modId xmlns:p14="http://schemas.microsoft.com/office/powerpoint/2010/main" val="319318007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5485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4461041-8413-4023-ABA7-9E499B0AD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2AF01-381F-497E-B3C5-D1375A109024}"/>
              </a:ext>
            </a:extLst>
          </p:cNvPr>
          <p:cNvSpPr>
            <a:spLocks noGrp="1"/>
          </p:cNvSpPr>
          <p:nvPr>
            <p:ph type="title"/>
          </p:nvPr>
        </p:nvSpPr>
        <p:spPr>
          <a:xfrm>
            <a:off x="1187355" y="4374204"/>
            <a:ext cx="9818390" cy="1029308"/>
          </a:xfrm>
        </p:spPr>
        <p:txBody>
          <a:bodyPr vert="horz" lIns="91440" tIns="45720" rIns="91440" bIns="45720" rtlCol="0" anchor="b">
            <a:normAutofit/>
          </a:bodyPr>
          <a:lstStyle/>
          <a:p>
            <a:r>
              <a:rPr lang="en-US" sz="5100">
                <a:solidFill>
                  <a:schemeClr val="tx1">
                    <a:lumMod val="85000"/>
                    <a:lumOff val="15000"/>
                  </a:schemeClr>
                </a:solidFill>
              </a:rPr>
              <a:t>INTEXT CITATION EXAMPLES</a:t>
            </a:r>
          </a:p>
        </p:txBody>
      </p:sp>
      <p:pic>
        <p:nvPicPr>
          <p:cNvPr id="5" name="Content Placeholder 4">
            <a:extLst>
              <a:ext uri="{FF2B5EF4-FFF2-40B4-BE49-F238E27FC236}">
                <a16:creationId xmlns:a16="http://schemas.microsoft.com/office/drawing/2014/main" id="{8B70DA32-70ED-4A87-BC79-7B9F63931280}"/>
              </a:ext>
            </a:extLst>
          </p:cNvPr>
          <p:cNvPicPr>
            <a:picLocks noGrp="1" noChangeAspect="1"/>
          </p:cNvPicPr>
          <p:nvPr>
            <p:ph idx="1"/>
          </p:nvPr>
        </p:nvPicPr>
        <p:blipFill>
          <a:blip r:embed="rId2"/>
          <a:stretch>
            <a:fillRect/>
          </a:stretch>
        </p:blipFill>
        <p:spPr>
          <a:xfrm>
            <a:off x="1181633" y="643514"/>
            <a:ext cx="9824112" cy="3487560"/>
          </a:xfrm>
          <a:prstGeom prst="rect">
            <a:avLst/>
          </a:prstGeom>
        </p:spPr>
      </p:pic>
      <p:cxnSp>
        <p:nvCxnSpPr>
          <p:cNvPr id="16" name="Straight Connector 15">
            <a:extLst>
              <a:ext uri="{FF2B5EF4-FFF2-40B4-BE49-F238E27FC236}">
                <a16:creationId xmlns:a16="http://schemas.microsoft.com/office/drawing/2014/main" id="{F05BCF04-4702-43D0-BE8F-DBF6C2F651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0" y="5569068"/>
            <a:ext cx="96012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3B4A494-ED20-47DD-A927-05EA273B0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69493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FD69FDD-BA96-4954-ADAC-DA35030A0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834606-3B40-4D65-8F2A-6568EBD50108}"/>
              </a:ext>
            </a:extLst>
          </p:cNvPr>
          <p:cNvSpPr>
            <a:spLocks noGrp="1"/>
          </p:cNvSpPr>
          <p:nvPr>
            <p:ph type="title"/>
          </p:nvPr>
        </p:nvSpPr>
        <p:spPr>
          <a:xfrm>
            <a:off x="1097280" y="4844374"/>
            <a:ext cx="10058400" cy="1188995"/>
          </a:xfrm>
        </p:spPr>
        <p:txBody>
          <a:bodyPr anchor="ctr">
            <a:normAutofit/>
          </a:bodyPr>
          <a:lstStyle/>
          <a:p>
            <a:pPr algn="ctr"/>
            <a:r>
              <a:rPr lang="en-US"/>
              <a:t>INTEXT CITATION</a:t>
            </a:r>
          </a:p>
        </p:txBody>
      </p:sp>
      <p:sp>
        <p:nvSpPr>
          <p:cNvPr id="18" name="Rectangle 17">
            <a:extLst>
              <a:ext uri="{FF2B5EF4-FFF2-40B4-BE49-F238E27FC236}">
                <a16:creationId xmlns:a16="http://schemas.microsoft.com/office/drawing/2014/main" id="{21026ED8-45A7-435A-B4ED-2DDAD6EED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7AFC423D-E24F-4A9B-8B9E-3E4590FD143A}"/>
              </a:ext>
            </a:extLst>
          </p:cNvPr>
          <p:cNvGraphicFramePr>
            <a:graphicFrameLocks noGrp="1"/>
          </p:cNvGraphicFramePr>
          <p:nvPr>
            <p:ph idx="1"/>
            <p:extLst>
              <p:ext uri="{D42A27DB-BD31-4B8C-83A1-F6EECF244321}">
                <p14:modId xmlns:p14="http://schemas.microsoft.com/office/powerpoint/2010/main" val="1428400806"/>
              </p:ext>
            </p:extLst>
          </p:nvPr>
        </p:nvGraphicFramePr>
        <p:xfrm>
          <a:off x="1036319" y="680936"/>
          <a:ext cx="10119362" cy="3765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27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pic>
        <p:nvPicPr>
          <p:cNvPr id="5" name="Picture 4" descr="Magnifying glass on clear background">
            <a:extLst>
              <a:ext uri="{FF2B5EF4-FFF2-40B4-BE49-F238E27FC236}">
                <a16:creationId xmlns:a16="http://schemas.microsoft.com/office/drawing/2014/main" id="{5262A413-AB7A-4711-B335-CD0D9BE85F1E}"/>
              </a:ext>
            </a:extLst>
          </p:cNvPr>
          <p:cNvPicPr>
            <a:picLocks noChangeAspect="1"/>
          </p:cNvPicPr>
          <p:nvPr/>
        </p:nvPicPr>
        <p:blipFill rotWithShape="1">
          <a:blip r:embed="rId2"/>
          <a:srcRect r="1" b="15692"/>
          <a:stretch/>
        </p:blipFill>
        <p:spPr>
          <a:xfrm>
            <a:off x="2843" y="10"/>
            <a:ext cx="12186315" cy="6857990"/>
          </a:xfrm>
          <a:prstGeom prst="rect">
            <a:avLst/>
          </a:prstGeom>
        </p:spPr>
      </p:pic>
      <p:sp>
        <p:nvSpPr>
          <p:cNvPr id="20" name="Rectangle 19">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474"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8BD62C-490A-42AD-9FBC-C5D48A53A31C}"/>
              </a:ext>
            </a:extLst>
          </p:cNvPr>
          <p:cNvSpPr>
            <a:spLocks noGrp="1"/>
          </p:cNvSpPr>
          <p:nvPr>
            <p:ph type="title"/>
          </p:nvPr>
        </p:nvSpPr>
        <p:spPr>
          <a:xfrm>
            <a:off x="948648" y="1419273"/>
            <a:ext cx="3153580" cy="1358188"/>
          </a:xfrm>
        </p:spPr>
        <p:txBody>
          <a:bodyPr>
            <a:noAutofit/>
          </a:bodyPr>
          <a:lstStyle/>
          <a:p>
            <a:r>
              <a:rPr lang="en-US" sz="2800" dirty="0">
                <a:solidFill>
                  <a:srgbClr val="FFFFFF"/>
                </a:solidFill>
              </a:rPr>
              <a:t>WHEN DO I NEED TO CITE?</a:t>
            </a:r>
          </a:p>
        </p:txBody>
      </p:sp>
      <p:cxnSp>
        <p:nvCxnSpPr>
          <p:cNvPr id="22" name="Straight Connector 21">
            <a:extLst>
              <a:ext uri="{FF2B5EF4-FFF2-40B4-BE49-F238E27FC236}">
                <a16:creationId xmlns:a16="http://schemas.microsoft.com/office/drawing/2014/main" id="{6BF9119E-766E-4526-AAE5-639F577C04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8277"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34B785-24B3-478D-A326-3E441733B69C}"/>
              </a:ext>
            </a:extLst>
          </p:cNvPr>
          <p:cNvSpPr>
            <a:spLocks noGrp="1"/>
          </p:cNvSpPr>
          <p:nvPr>
            <p:ph idx="1"/>
          </p:nvPr>
        </p:nvSpPr>
        <p:spPr>
          <a:xfrm>
            <a:off x="948648" y="2978254"/>
            <a:ext cx="3153580" cy="2444238"/>
          </a:xfrm>
        </p:spPr>
        <p:txBody>
          <a:bodyPr>
            <a:normAutofit lnSpcReduction="10000"/>
          </a:bodyPr>
          <a:lstStyle/>
          <a:p>
            <a:pPr>
              <a:lnSpc>
                <a:spcPct val="100000"/>
              </a:lnSpc>
            </a:pPr>
            <a:r>
              <a:rPr lang="en-US" sz="900" b="0" i="0" dirty="0">
                <a:solidFill>
                  <a:srgbClr val="FFFFFF"/>
                </a:solidFill>
                <a:effectLst/>
                <a:latin typeface="Helvetica" panose="020B0604020202020204" pitchFamily="34" charset="0"/>
              </a:rPr>
              <a:t>Whenever you borrow words or ideas, you need to acknowledge their source. The following situations almost always require citation:</a:t>
            </a:r>
          </a:p>
          <a:p>
            <a:pPr>
              <a:lnSpc>
                <a:spcPct val="100000"/>
              </a:lnSpc>
              <a:buFont typeface="Arial" panose="020B0604020202020204" pitchFamily="34" charset="0"/>
              <a:buChar char="•"/>
            </a:pPr>
            <a:r>
              <a:rPr lang="en-US" sz="900" b="0" i="0" dirty="0">
                <a:solidFill>
                  <a:srgbClr val="FFFFFF"/>
                </a:solidFill>
                <a:effectLst/>
                <a:latin typeface="Helvetica" panose="020B0604020202020204" pitchFamily="34" charset="0"/>
              </a:rPr>
              <a:t>whenever you use quotes</a:t>
            </a:r>
          </a:p>
          <a:p>
            <a:pPr>
              <a:lnSpc>
                <a:spcPct val="100000"/>
              </a:lnSpc>
              <a:buFont typeface="Arial" panose="020B0604020202020204" pitchFamily="34" charset="0"/>
              <a:buChar char="•"/>
            </a:pPr>
            <a:r>
              <a:rPr lang="en-US" sz="900" b="0" i="0" dirty="0">
                <a:solidFill>
                  <a:srgbClr val="FFFFFF"/>
                </a:solidFill>
                <a:effectLst/>
                <a:latin typeface="Helvetica" panose="020B0604020202020204" pitchFamily="34" charset="0"/>
              </a:rPr>
              <a:t>whenever you paraphrase</a:t>
            </a:r>
          </a:p>
          <a:p>
            <a:pPr>
              <a:lnSpc>
                <a:spcPct val="100000"/>
              </a:lnSpc>
              <a:buFont typeface="Arial" panose="020B0604020202020204" pitchFamily="34" charset="0"/>
              <a:buChar char="•"/>
            </a:pPr>
            <a:r>
              <a:rPr lang="en-US" sz="900" b="0" i="0" dirty="0">
                <a:solidFill>
                  <a:srgbClr val="FFFFFF"/>
                </a:solidFill>
                <a:effectLst/>
                <a:latin typeface="Helvetica" panose="020B0604020202020204" pitchFamily="34" charset="0"/>
              </a:rPr>
              <a:t>whenever you use an idea that someone else has already expressed</a:t>
            </a:r>
          </a:p>
          <a:p>
            <a:pPr>
              <a:lnSpc>
                <a:spcPct val="100000"/>
              </a:lnSpc>
              <a:buFont typeface="Arial" panose="020B0604020202020204" pitchFamily="34" charset="0"/>
              <a:buChar char="•"/>
            </a:pPr>
            <a:r>
              <a:rPr lang="en-US" sz="900" b="0" i="0" dirty="0">
                <a:solidFill>
                  <a:srgbClr val="FFFFFF"/>
                </a:solidFill>
                <a:effectLst/>
                <a:latin typeface="Helvetica" panose="020B0604020202020204" pitchFamily="34" charset="0"/>
              </a:rPr>
              <a:t>whenever you make specific reference to the work of another</a:t>
            </a:r>
          </a:p>
          <a:p>
            <a:pPr>
              <a:lnSpc>
                <a:spcPct val="100000"/>
              </a:lnSpc>
              <a:buFont typeface="Arial" panose="020B0604020202020204" pitchFamily="34" charset="0"/>
              <a:buChar char="•"/>
            </a:pPr>
            <a:r>
              <a:rPr lang="en-US" sz="900" b="0" i="0" dirty="0">
                <a:solidFill>
                  <a:srgbClr val="FFFFFF"/>
                </a:solidFill>
                <a:effectLst/>
                <a:latin typeface="Helvetica" panose="020B0604020202020204" pitchFamily="34" charset="0"/>
              </a:rPr>
              <a:t>whenever someone else's work has been critical in developing your own ideas.</a:t>
            </a:r>
          </a:p>
          <a:p>
            <a:pPr>
              <a:lnSpc>
                <a:spcPct val="100000"/>
              </a:lnSpc>
            </a:pPr>
            <a:endParaRPr lang="en-US" sz="800" dirty="0">
              <a:solidFill>
                <a:srgbClr val="FFFFFF"/>
              </a:solidFill>
            </a:endParaRPr>
          </a:p>
        </p:txBody>
      </p:sp>
      <p:sp>
        <p:nvSpPr>
          <p:cNvPr id="24" name="!!footer rectangle">
            <a:extLst>
              <a:ext uri="{FF2B5EF4-FFF2-40B4-BE49-F238E27FC236}">
                <a16:creationId xmlns:a16="http://schemas.microsoft.com/office/drawing/2014/main" id="{1FE461C7-FF45-427F-83D7-18DFBD481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700873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131B52-C303-BE08-20CB-95BAFD47AD46}"/>
              </a:ext>
            </a:extLst>
          </p:cNvPr>
          <p:cNvSpPr>
            <a:spLocks noGrp="1"/>
          </p:cNvSpPr>
          <p:nvPr>
            <p:ph type="ctrTitle"/>
          </p:nvPr>
        </p:nvSpPr>
        <p:spPr>
          <a:xfrm>
            <a:off x="1097280" y="758952"/>
            <a:ext cx="10058400" cy="3892168"/>
          </a:xfrm>
        </p:spPr>
        <p:txBody>
          <a:bodyPr>
            <a:normAutofit/>
          </a:bodyPr>
          <a:lstStyle/>
          <a:p>
            <a:r>
              <a:rPr lang="en-US" sz="8900">
                <a:solidFill>
                  <a:srgbClr val="FFFFFF"/>
                </a:solidFill>
              </a:rPr>
              <a:t>Paraphrasing </a:t>
            </a:r>
            <a:r>
              <a:rPr lang="en-US" sz="8900" b="1">
                <a:solidFill>
                  <a:srgbClr val="FFFFFF"/>
                </a:solidFill>
              </a:rPr>
              <a:t>vs.</a:t>
            </a:r>
            <a:br>
              <a:rPr lang="en-US" sz="8900">
                <a:solidFill>
                  <a:srgbClr val="FFFFFF"/>
                </a:solidFill>
              </a:rPr>
            </a:br>
            <a:r>
              <a:rPr lang="en-US" sz="8900">
                <a:solidFill>
                  <a:srgbClr val="FFFFFF"/>
                </a:solidFill>
              </a:rPr>
              <a:t>Summarizing </a:t>
            </a:r>
            <a:r>
              <a:rPr lang="en-US" sz="8900" b="1">
                <a:solidFill>
                  <a:srgbClr val="FFFFFF"/>
                </a:solidFill>
              </a:rPr>
              <a:t>vs.</a:t>
            </a:r>
            <a:br>
              <a:rPr lang="en-US" sz="8900">
                <a:solidFill>
                  <a:srgbClr val="FFFFFF"/>
                </a:solidFill>
              </a:rPr>
            </a:br>
            <a:r>
              <a:rPr lang="en-US" sz="8900">
                <a:solidFill>
                  <a:srgbClr val="FFFFFF"/>
                </a:solidFill>
              </a:rPr>
              <a:t>Direct Quoting</a:t>
            </a:r>
          </a:p>
        </p:txBody>
      </p:sp>
      <p:sp>
        <p:nvSpPr>
          <p:cNvPr id="10" name="Rectangle 9">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ubtitle 2">
            <a:extLst>
              <a:ext uri="{FF2B5EF4-FFF2-40B4-BE49-F238E27FC236}">
                <a16:creationId xmlns:a16="http://schemas.microsoft.com/office/drawing/2014/main" id="{A8026CB9-EB95-2387-4870-460CEA686C15}"/>
              </a:ext>
            </a:extLst>
          </p:cNvPr>
          <p:cNvSpPr>
            <a:spLocks noGrp="1"/>
          </p:cNvSpPr>
          <p:nvPr>
            <p:ph type="subTitle" idx="1"/>
          </p:nvPr>
        </p:nvSpPr>
        <p:spPr>
          <a:xfrm>
            <a:off x="1100051" y="5225240"/>
            <a:ext cx="10058400" cy="1143000"/>
          </a:xfrm>
        </p:spPr>
        <p:txBody>
          <a:bodyPr>
            <a:normAutofit/>
          </a:bodyPr>
          <a:lstStyle/>
          <a:p>
            <a:r>
              <a:rPr lang="en-US" sz="2200">
                <a:solidFill>
                  <a:srgbClr val="FFFFFF"/>
                </a:solidFill>
              </a:rPr>
              <a:t>Effective academic writing involves various techniques to incorporate information from sources into your work</a:t>
            </a:r>
          </a:p>
        </p:txBody>
      </p:sp>
    </p:spTree>
    <p:extLst>
      <p:ext uri="{BB962C8B-B14F-4D97-AF65-F5344CB8AC3E}">
        <p14:creationId xmlns:p14="http://schemas.microsoft.com/office/powerpoint/2010/main" val="3380797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802F8-E77B-4D01-BCDD-C70CCE6FF3CC}"/>
              </a:ext>
            </a:extLst>
          </p:cNvPr>
          <p:cNvSpPr>
            <a:spLocks noGrp="1"/>
          </p:cNvSpPr>
          <p:nvPr>
            <p:ph type="title"/>
          </p:nvPr>
        </p:nvSpPr>
        <p:spPr/>
        <p:txBody>
          <a:bodyPr/>
          <a:lstStyle/>
          <a:p>
            <a:r>
              <a:rPr lang="en-US" sz="4800" dirty="0">
                <a:solidFill>
                  <a:schemeClr val="tx1"/>
                </a:solidFill>
              </a:rPr>
              <a:t>Decide when to Quote, Paraphrase and Summarize</a:t>
            </a:r>
            <a:endParaRPr lang="en-US" dirty="0">
              <a:solidFill>
                <a:schemeClr val="tx1"/>
              </a:solidFill>
            </a:endParaRPr>
          </a:p>
        </p:txBody>
      </p:sp>
      <p:sp>
        <p:nvSpPr>
          <p:cNvPr id="3" name="Content Placeholder 2">
            <a:extLst>
              <a:ext uri="{FF2B5EF4-FFF2-40B4-BE49-F238E27FC236}">
                <a16:creationId xmlns:a16="http://schemas.microsoft.com/office/drawing/2014/main" id="{87BF306C-2129-4847-BDFB-29F57AE1BD87}"/>
              </a:ext>
            </a:extLst>
          </p:cNvPr>
          <p:cNvSpPr>
            <a:spLocks noGrp="1"/>
          </p:cNvSpPr>
          <p:nvPr>
            <p:ph idx="1"/>
          </p:nvPr>
        </p:nvSpPr>
        <p:spPr/>
        <p:txBody>
          <a:bodyPr>
            <a:normAutofit/>
          </a:bodyPr>
          <a:lstStyle/>
          <a:p>
            <a:pPr algn="l"/>
            <a:r>
              <a:rPr lang="en-US" b="0" i="0" dirty="0">
                <a:solidFill>
                  <a:srgbClr val="000000"/>
                </a:solidFill>
                <a:effectLst/>
                <a:latin typeface="Roboto"/>
              </a:rPr>
              <a:t>A </a:t>
            </a:r>
            <a:r>
              <a:rPr lang="en-US" b="1" i="0" dirty="0">
                <a:solidFill>
                  <a:srgbClr val="000000"/>
                </a:solidFill>
                <a:effectLst/>
                <a:latin typeface="Roboto"/>
              </a:rPr>
              <a:t>quote</a:t>
            </a:r>
            <a:r>
              <a:rPr lang="en-US" b="0" i="0" dirty="0">
                <a:solidFill>
                  <a:srgbClr val="000000"/>
                </a:solidFill>
                <a:effectLst/>
                <a:latin typeface="Roboto"/>
              </a:rPr>
              <a:t> is the </a:t>
            </a:r>
            <a:r>
              <a:rPr lang="en-US" b="1" i="0" dirty="0">
                <a:solidFill>
                  <a:srgbClr val="000000"/>
                </a:solidFill>
                <a:effectLst/>
                <a:latin typeface="Roboto"/>
              </a:rPr>
              <a:t>exact</a:t>
            </a:r>
            <a:r>
              <a:rPr lang="en-US" b="0" i="0" dirty="0">
                <a:solidFill>
                  <a:srgbClr val="000000"/>
                </a:solidFill>
                <a:effectLst/>
                <a:latin typeface="Roboto"/>
              </a:rPr>
              <a:t> </a:t>
            </a:r>
            <a:r>
              <a:rPr lang="en-US" b="1" i="0" dirty="0">
                <a:solidFill>
                  <a:srgbClr val="000000"/>
                </a:solidFill>
                <a:effectLst/>
                <a:latin typeface="Roboto"/>
              </a:rPr>
              <a:t>wording</a:t>
            </a:r>
            <a:r>
              <a:rPr lang="en-US" b="0" i="0" dirty="0">
                <a:solidFill>
                  <a:srgbClr val="000000"/>
                </a:solidFill>
                <a:effectLst/>
                <a:latin typeface="Roboto"/>
              </a:rPr>
              <a:t> of the source material (either written or spoken). Quotes match the original source </a:t>
            </a:r>
            <a:r>
              <a:rPr lang="en-US" b="1" i="0" dirty="0">
                <a:solidFill>
                  <a:srgbClr val="000000"/>
                </a:solidFill>
                <a:effectLst/>
                <a:latin typeface="Roboto"/>
              </a:rPr>
              <a:t>word for word</a:t>
            </a:r>
            <a:r>
              <a:rPr lang="en-US" b="0" i="0" dirty="0">
                <a:solidFill>
                  <a:srgbClr val="000000"/>
                </a:solidFill>
                <a:effectLst/>
                <a:latin typeface="Roboto"/>
              </a:rPr>
              <a:t>.</a:t>
            </a:r>
          </a:p>
          <a:p>
            <a:pPr algn="l"/>
            <a:r>
              <a:rPr lang="en-US" b="0" i="0" dirty="0">
                <a:solidFill>
                  <a:srgbClr val="000000"/>
                </a:solidFill>
                <a:effectLst/>
                <a:latin typeface="Roboto"/>
              </a:rPr>
              <a:t>A </a:t>
            </a:r>
            <a:r>
              <a:rPr lang="en-US" b="1" i="0" dirty="0">
                <a:solidFill>
                  <a:srgbClr val="000000"/>
                </a:solidFill>
                <a:effectLst/>
                <a:latin typeface="Roboto"/>
              </a:rPr>
              <a:t>paraphrase</a:t>
            </a:r>
            <a:r>
              <a:rPr lang="en-US" b="0" i="0" dirty="0">
                <a:solidFill>
                  <a:srgbClr val="000000"/>
                </a:solidFill>
                <a:effectLst/>
                <a:latin typeface="Roboto"/>
              </a:rPr>
              <a:t> is </a:t>
            </a:r>
            <a:r>
              <a:rPr lang="en-US" b="1" i="0" dirty="0">
                <a:solidFill>
                  <a:srgbClr val="000000"/>
                </a:solidFill>
                <a:effectLst/>
                <a:latin typeface="Roboto"/>
              </a:rPr>
              <a:t>a detailed restatement in your own words</a:t>
            </a:r>
            <a:r>
              <a:rPr lang="en-US" b="0" i="0" dirty="0">
                <a:solidFill>
                  <a:srgbClr val="000000"/>
                </a:solidFill>
                <a:effectLst/>
                <a:latin typeface="Roboto"/>
              </a:rPr>
              <a:t> of a written or sometimes spoken source material. Apart from the changes in organization, wording, and sentence structure, the paraphrase should be nearly identical in meaning to the original passage. It should also be near the same length as the original passage and present the details of the original.</a:t>
            </a:r>
          </a:p>
          <a:p>
            <a:pPr algn="l"/>
            <a:r>
              <a:rPr lang="en-US" b="0" i="0" dirty="0">
                <a:solidFill>
                  <a:srgbClr val="000000"/>
                </a:solidFill>
                <a:effectLst/>
                <a:latin typeface="Roboto"/>
              </a:rPr>
              <a:t>A </a:t>
            </a:r>
            <a:r>
              <a:rPr lang="en-US" b="1" i="0" dirty="0">
                <a:solidFill>
                  <a:srgbClr val="000000"/>
                </a:solidFill>
                <a:effectLst/>
                <a:latin typeface="Roboto"/>
              </a:rPr>
              <a:t>summary</a:t>
            </a:r>
            <a:r>
              <a:rPr lang="en-US" b="0" i="0" dirty="0">
                <a:solidFill>
                  <a:srgbClr val="000000"/>
                </a:solidFill>
                <a:effectLst/>
                <a:latin typeface="Roboto"/>
              </a:rPr>
              <a:t> is </a:t>
            </a:r>
            <a:r>
              <a:rPr lang="en-US" b="1" i="0" dirty="0">
                <a:solidFill>
                  <a:srgbClr val="000000"/>
                </a:solidFill>
                <a:effectLst/>
                <a:latin typeface="Roboto"/>
              </a:rPr>
              <a:t>a condensed version of a passage</a:t>
            </a:r>
            <a:r>
              <a:rPr lang="en-US" b="0" i="0" dirty="0">
                <a:solidFill>
                  <a:srgbClr val="000000"/>
                </a:solidFill>
                <a:effectLst/>
                <a:latin typeface="Roboto"/>
              </a:rPr>
              <a:t>. Similar to paraphrasing, summarizing involves using your own words and writing style to express another author's ideas. Unlike the paraphrase, which presents important details, the summary presents only the most important ideas of the passage.</a:t>
            </a:r>
          </a:p>
          <a:p>
            <a:endParaRPr lang="en-US" dirty="0"/>
          </a:p>
        </p:txBody>
      </p:sp>
    </p:spTree>
    <p:extLst>
      <p:ext uri="{BB962C8B-B14F-4D97-AF65-F5344CB8AC3E}">
        <p14:creationId xmlns:p14="http://schemas.microsoft.com/office/powerpoint/2010/main" val="3394574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BA134F-37B6-498A-B46D-040B86E5D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pic>
        <p:nvPicPr>
          <p:cNvPr id="7" name="Graphic 6" descr="Open Quotation Mark">
            <a:extLst>
              <a:ext uri="{FF2B5EF4-FFF2-40B4-BE49-F238E27FC236}">
                <a16:creationId xmlns:a16="http://schemas.microsoft.com/office/drawing/2014/main" id="{64634921-8031-47BB-95E0-67882DA27F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764" y="1770977"/>
            <a:ext cx="3294253" cy="3294253"/>
          </a:xfrm>
          <a:prstGeom prst="rect">
            <a:avLst/>
          </a:prstGeom>
        </p:spPr>
      </p:pic>
      <p:sp>
        <p:nvSpPr>
          <p:cNvPr id="12" name="Rectangle 11">
            <a:extLst>
              <a:ext uri="{FF2B5EF4-FFF2-40B4-BE49-F238E27FC236}">
                <a16:creationId xmlns:a16="http://schemas.microsoft.com/office/drawing/2014/main" id="{2BFE3F30-11E0-4842-8523-7222538C8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44106" y="0"/>
            <a:ext cx="754787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92B23CD-6FD3-4018-84E6-EF383727D2C0}"/>
              </a:ext>
            </a:extLst>
          </p:cNvPr>
          <p:cNvSpPr>
            <a:spLocks noGrp="1"/>
          </p:cNvSpPr>
          <p:nvPr>
            <p:ph type="title"/>
          </p:nvPr>
        </p:nvSpPr>
        <p:spPr>
          <a:xfrm>
            <a:off x="5315801" y="516835"/>
            <a:ext cx="5778919" cy="1666501"/>
          </a:xfrm>
        </p:spPr>
        <p:txBody>
          <a:bodyPr>
            <a:normAutofit/>
          </a:bodyPr>
          <a:lstStyle/>
          <a:p>
            <a:r>
              <a:rPr lang="en-US" sz="3700" dirty="0">
                <a:solidFill>
                  <a:srgbClr val="FFFFFF"/>
                </a:solidFill>
              </a:rPr>
              <a:t>Decide when to Quote, Paraphrase and Summarize</a:t>
            </a:r>
          </a:p>
        </p:txBody>
      </p:sp>
      <p:cxnSp>
        <p:nvCxnSpPr>
          <p:cNvPr id="14" name="Straight Connector 13">
            <a:extLst>
              <a:ext uri="{FF2B5EF4-FFF2-40B4-BE49-F238E27FC236}">
                <a16:creationId xmlns:a16="http://schemas.microsoft.com/office/drawing/2014/main" id="{67E7D319-545A-41CD-95DF-4DE4FA8A46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5892" y="2344202"/>
            <a:ext cx="5577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14C4C6-DFE5-49AB-A777-0913BFA6BD1C}"/>
              </a:ext>
            </a:extLst>
          </p:cNvPr>
          <p:cNvSpPr>
            <a:spLocks noGrp="1"/>
          </p:cNvSpPr>
          <p:nvPr>
            <p:ph idx="1"/>
          </p:nvPr>
        </p:nvSpPr>
        <p:spPr>
          <a:xfrm>
            <a:off x="5315802" y="2505069"/>
            <a:ext cx="5778919" cy="3383902"/>
          </a:xfrm>
        </p:spPr>
        <p:txBody>
          <a:bodyPr>
            <a:noAutofit/>
          </a:bodyPr>
          <a:lstStyle/>
          <a:p>
            <a:pPr>
              <a:lnSpc>
                <a:spcPct val="100000"/>
              </a:lnSpc>
            </a:pPr>
            <a:r>
              <a:rPr lang="en-US" sz="1400" b="0" i="0" dirty="0">
                <a:solidFill>
                  <a:srgbClr val="FFFFFF"/>
                </a:solidFill>
                <a:effectLst/>
                <a:latin typeface="Roboto"/>
              </a:rPr>
              <a:t>Whether quoting, paraphrasing, or summarizing, you should follow some general rules about integrating your source material.</a:t>
            </a:r>
          </a:p>
          <a:p>
            <a:pPr>
              <a:lnSpc>
                <a:spcPct val="100000"/>
              </a:lnSpc>
              <a:buFont typeface="Arial" panose="020B0604020202020204" pitchFamily="34" charset="0"/>
              <a:buChar char="•"/>
            </a:pPr>
            <a:r>
              <a:rPr lang="en-US" sz="1400" b="0" i="0" dirty="0">
                <a:solidFill>
                  <a:srgbClr val="FFFFFF"/>
                </a:solidFill>
                <a:effectLst/>
                <a:latin typeface="Roboto"/>
              </a:rPr>
              <a:t> Source material </a:t>
            </a:r>
            <a:r>
              <a:rPr lang="en-US" sz="1400" b="1" i="0" dirty="0">
                <a:solidFill>
                  <a:srgbClr val="FFFFFF"/>
                </a:solidFill>
                <a:effectLst/>
                <a:latin typeface="Roboto"/>
              </a:rPr>
              <a:t>cannot</a:t>
            </a:r>
            <a:r>
              <a:rPr lang="en-US" sz="1400" b="0" i="0" dirty="0">
                <a:solidFill>
                  <a:srgbClr val="FFFFFF"/>
                </a:solidFill>
                <a:effectLst/>
                <a:latin typeface="Roboto"/>
              </a:rPr>
              <a:t> make your points for you. Source material can back up </a:t>
            </a:r>
            <a:r>
              <a:rPr lang="en-US" sz="1400" b="1" i="0" dirty="0">
                <a:solidFill>
                  <a:srgbClr val="FFFFFF"/>
                </a:solidFill>
                <a:effectLst/>
                <a:latin typeface="Roboto"/>
              </a:rPr>
              <a:t>your</a:t>
            </a:r>
            <a:r>
              <a:rPr lang="en-US" sz="1400" b="0" i="0" dirty="0">
                <a:solidFill>
                  <a:srgbClr val="FFFFFF"/>
                </a:solidFill>
                <a:effectLst/>
                <a:latin typeface="Roboto"/>
              </a:rPr>
              <a:t> points or provide material for </a:t>
            </a:r>
            <a:r>
              <a:rPr lang="en-US" sz="1400" b="1" i="0" dirty="0">
                <a:solidFill>
                  <a:srgbClr val="FFFFFF"/>
                </a:solidFill>
                <a:effectLst/>
                <a:latin typeface="Roboto"/>
              </a:rPr>
              <a:t>you</a:t>
            </a:r>
            <a:r>
              <a:rPr lang="en-US" sz="1400" b="0" i="0" dirty="0">
                <a:solidFill>
                  <a:srgbClr val="FFFFFF"/>
                </a:solidFill>
                <a:effectLst/>
                <a:latin typeface="Roboto"/>
              </a:rPr>
              <a:t> to argue against; therefore, you will typically have to introduce source material and comment on how it helps prove your point. Essentially, source material has no significance without your commentary to provide context and meaning.</a:t>
            </a:r>
          </a:p>
          <a:p>
            <a:pPr>
              <a:lnSpc>
                <a:spcPct val="100000"/>
              </a:lnSpc>
              <a:buFont typeface="Arial" panose="020B0604020202020204" pitchFamily="34" charset="0"/>
              <a:buChar char="•"/>
            </a:pPr>
            <a:r>
              <a:rPr lang="en-US" sz="1400" b="0" i="0" dirty="0">
                <a:solidFill>
                  <a:srgbClr val="FFFFFF"/>
                </a:solidFill>
                <a:effectLst/>
                <a:latin typeface="Roboto"/>
              </a:rPr>
              <a:t>Always be faithful to the meaning of the source material that you include in your paper.</a:t>
            </a:r>
          </a:p>
          <a:p>
            <a:pPr>
              <a:lnSpc>
                <a:spcPct val="100000"/>
              </a:lnSpc>
              <a:buFont typeface="Arial" panose="020B0604020202020204" pitchFamily="34" charset="0"/>
              <a:buChar char="•"/>
            </a:pPr>
            <a:r>
              <a:rPr lang="en-US" sz="1400" b="0" i="0" dirty="0">
                <a:solidFill>
                  <a:srgbClr val="FFFFFF"/>
                </a:solidFill>
                <a:effectLst/>
                <a:latin typeface="Roboto"/>
              </a:rPr>
              <a:t> Cite appropriately and integrate the quote, paraphrase, or summary into the text effectively.</a:t>
            </a:r>
          </a:p>
          <a:p>
            <a:pPr>
              <a:lnSpc>
                <a:spcPct val="100000"/>
              </a:lnSpc>
              <a:buFont typeface="Arial" panose="020B0604020202020204" pitchFamily="34" charset="0"/>
              <a:buChar char="•"/>
            </a:pPr>
            <a:r>
              <a:rPr lang="en-US" sz="1400" dirty="0">
                <a:solidFill>
                  <a:srgbClr val="FFFFFF"/>
                </a:solidFill>
                <a:latin typeface="Roboto"/>
              </a:rPr>
              <a:t>Quotes should be used </a:t>
            </a:r>
            <a:r>
              <a:rPr lang="en-US" sz="1400" b="1" dirty="0">
                <a:solidFill>
                  <a:srgbClr val="FFFFFF"/>
                </a:solidFill>
                <a:latin typeface="Roboto"/>
              </a:rPr>
              <a:t>RARELY</a:t>
            </a:r>
            <a:r>
              <a:rPr lang="en-US" sz="1400" dirty="0">
                <a:solidFill>
                  <a:srgbClr val="FFFFFF"/>
                </a:solidFill>
                <a:latin typeface="Roboto"/>
              </a:rPr>
              <a:t> in your work.</a:t>
            </a:r>
            <a:r>
              <a:rPr lang="en-US" sz="1400" b="0" i="0" dirty="0">
                <a:solidFill>
                  <a:srgbClr val="FFFFFF"/>
                </a:solidFill>
                <a:effectLst/>
                <a:latin typeface="Roboto"/>
              </a:rPr>
              <a:t> </a:t>
            </a:r>
          </a:p>
        </p:txBody>
      </p:sp>
    </p:spTree>
    <p:extLst>
      <p:ext uri="{BB962C8B-B14F-4D97-AF65-F5344CB8AC3E}">
        <p14:creationId xmlns:p14="http://schemas.microsoft.com/office/powerpoint/2010/main" val="821093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6C94-5B84-D768-EEDC-7E36DBBBEE8D}"/>
              </a:ext>
            </a:extLst>
          </p:cNvPr>
          <p:cNvSpPr>
            <a:spLocks noGrp="1"/>
          </p:cNvSpPr>
          <p:nvPr>
            <p:ph type="title"/>
          </p:nvPr>
        </p:nvSpPr>
        <p:spPr>
          <a:xfrm>
            <a:off x="1265816" y="263530"/>
            <a:ext cx="10058400" cy="1450757"/>
          </a:xfrm>
        </p:spPr>
        <p:txBody>
          <a:bodyPr/>
          <a:lstStyle/>
          <a:p>
            <a:pPr algn="ctr"/>
            <a:r>
              <a:rPr lang="en-US" dirty="0">
                <a:solidFill>
                  <a:schemeClr val="tx1"/>
                </a:solidFill>
                <a:highlight>
                  <a:srgbClr val="00FF00"/>
                </a:highlight>
              </a:rPr>
              <a:t>EXAMPLES USING A PASSAGE</a:t>
            </a:r>
          </a:p>
        </p:txBody>
      </p:sp>
      <p:sp>
        <p:nvSpPr>
          <p:cNvPr id="3" name="Content Placeholder 2">
            <a:extLst>
              <a:ext uri="{FF2B5EF4-FFF2-40B4-BE49-F238E27FC236}">
                <a16:creationId xmlns:a16="http://schemas.microsoft.com/office/drawing/2014/main" id="{326C3959-8571-F19C-5C67-9F095134653F}"/>
              </a:ext>
            </a:extLst>
          </p:cNvPr>
          <p:cNvSpPr>
            <a:spLocks noGrp="1"/>
          </p:cNvSpPr>
          <p:nvPr>
            <p:ph idx="1"/>
          </p:nvPr>
        </p:nvSpPr>
        <p:spPr>
          <a:xfrm>
            <a:off x="1097279" y="2108201"/>
            <a:ext cx="4410635" cy="4023658"/>
          </a:xfrm>
        </p:spPr>
        <p:txBody>
          <a:bodyPr>
            <a:normAutofit fontScale="92500" lnSpcReduction="20000"/>
          </a:bodyPr>
          <a:lstStyle/>
          <a:p>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Original Passage:</a:t>
            </a:r>
          </a:p>
          <a:p>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rPr>
              <a:t>Source: Smith, J. (2020). The Impact of Climate Change on Coastal Ecosystems. Environmental Science Journal, 45(2), 123-137.</a:t>
            </a:r>
          </a:p>
          <a:p>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rPr>
              <a:t>"Climate change is causing significant disruptions to coastal ecosystems worldwide. Rising sea levels, increased temperatures, and ocean acidification are some of the key factors affecting these ecosystems. These changes are having a profound impact on biodiversity, with many species facing the threat of extinction. Coastal communities are also vulnerable to the consequences of climate change, including more frequent and severe storms, coastal erosion, and loss of livelihoods."</a:t>
            </a:r>
          </a:p>
        </p:txBody>
      </p:sp>
      <p:sp>
        <p:nvSpPr>
          <p:cNvPr id="4" name="Content Placeholder 2">
            <a:extLst>
              <a:ext uri="{FF2B5EF4-FFF2-40B4-BE49-F238E27FC236}">
                <a16:creationId xmlns:a16="http://schemas.microsoft.com/office/drawing/2014/main" id="{C1ED7124-83ED-9F7C-DF6D-1D26A154D7FE}"/>
              </a:ext>
            </a:extLst>
          </p:cNvPr>
          <p:cNvSpPr txBox="1">
            <a:spLocks/>
          </p:cNvSpPr>
          <p:nvPr/>
        </p:nvSpPr>
        <p:spPr>
          <a:xfrm>
            <a:off x="6295015" y="2108200"/>
            <a:ext cx="4602481" cy="3760891"/>
          </a:xfrm>
          <a:prstGeom prst="rect">
            <a:avLst/>
          </a:prstGeom>
        </p:spPr>
        <p:txBody>
          <a:bodyPr vert="horz" lIns="0" tIns="45720" rIns="0" bIns="45720" rtlCol="0">
            <a:normAutofit fontScale="92500" lnSpcReduction="20000"/>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Paraphrased Version:</a:t>
            </a:r>
          </a:p>
          <a:p>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Smith (2020) discusses the adverse effects of climate change on coastal ecosystems, which include disturbances such as elevated sea levels, heightened temperatures, and increased ocean acidity. These alterations significantly influence the diversity of species, putting many at risk of extinction. Additionally, coastal communities face vulnerabilities linked to climate change, including an increased occurrence of severe storms, shoreline erosion, and economic hardships.</a:t>
            </a:r>
          </a:p>
        </p:txBody>
      </p:sp>
    </p:spTree>
    <p:extLst>
      <p:ext uri="{BB962C8B-B14F-4D97-AF65-F5344CB8AC3E}">
        <p14:creationId xmlns:p14="http://schemas.microsoft.com/office/powerpoint/2010/main" val="661808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6C94-5B84-D768-EEDC-7E36DBBBEE8D}"/>
              </a:ext>
            </a:extLst>
          </p:cNvPr>
          <p:cNvSpPr>
            <a:spLocks noGrp="1"/>
          </p:cNvSpPr>
          <p:nvPr>
            <p:ph type="title"/>
          </p:nvPr>
        </p:nvSpPr>
        <p:spPr>
          <a:xfrm>
            <a:off x="1265816" y="263530"/>
            <a:ext cx="10058400" cy="1450757"/>
          </a:xfrm>
        </p:spPr>
        <p:txBody>
          <a:bodyPr/>
          <a:lstStyle/>
          <a:p>
            <a:pPr algn="ctr"/>
            <a:r>
              <a:rPr lang="en-US" dirty="0">
                <a:solidFill>
                  <a:schemeClr val="tx1"/>
                </a:solidFill>
                <a:highlight>
                  <a:srgbClr val="00FF00"/>
                </a:highlight>
              </a:rPr>
              <a:t>EXAMPLES USING A PASSAGE</a:t>
            </a:r>
          </a:p>
        </p:txBody>
      </p:sp>
      <p:sp>
        <p:nvSpPr>
          <p:cNvPr id="3" name="Content Placeholder 2">
            <a:extLst>
              <a:ext uri="{FF2B5EF4-FFF2-40B4-BE49-F238E27FC236}">
                <a16:creationId xmlns:a16="http://schemas.microsoft.com/office/drawing/2014/main" id="{326C3959-8571-F19C-5C67-9F095134653F}"/>
              </a:ext>
            </a:extLst>
          </p:cNvPr>
          <p:cNvSpPr>
            <a:spLocks noGrp="1"/>
          </p:cNvSpPr>
          <p:nvPr>
            <p:ph idx="1"/>
          </p:nvPr>
        </p:nvSpPr>
        <p:spPr>
          <a:xfrm>
            <a:off x="1097279" y="2108201"/>
            <a:ext cx="4410635" cy="4023658"/>
          </a:xfrm>
        </p:spPr>
        <p:txBody>
          <a:bodyPr>
            <a:normAutofit lnSpcReduction="10000"/>
          </a:bodyPr>
          <a:lstStyle/>
          <a:p>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Original Passage:</a:t>
            </a:r>
          </a:p>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Source: Smith, J. (2020). The Impact of Climate Change on Coastal Ecosystems. Environmental Science Journal, 45(2), 123-137.</a:t>
            </a:r>
          </a:p>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"Climate change is causing significant disruptions to coastal ecosystems worldwide. Rising sea levels, increased temperatures, and ocean acidification are some of the key factors affecting these ecosystems. These changes are having a profound impact on biodiversity, with many species facing the threat of extinction. Coastal communities are also vulnerable to the consequences of climate change, including more frequent and severe storms, coastal erosion, and loss of livelihoods."</a:t>
            </a:r>
          </a:p>
        </p:txBody>
      </p:sp>
      <p:sp>
        <p:nvSpPr>
          <p:cNvPr id="4" name="Content Placeholder 2">
            <a:extLst>
              <a:ext uri="{FF2B5EF4-FFF2-40B4-BE49-F238E27FC236}">
                <a16:creationId xmlns:a16="http://schemas.microsoft.com/office/drawing/2014/main" id="{C1ED7124-83ED-9F7C-DF6D-1D26A154D7FE}"/>
              </a:ext>
            </a:extLst>
          </p:cNvPr>
          <p:cNvSpPr txBox="1">
            <a:spLocks/>
          </p:cNvSpPr>
          <p:nvPr/>
        </p:nvSpPr>
        <p:spPr>
          <a:xfrm>
            <a:off x="6295016" y="2108200"/>
            <a:ext cx="4613238" cy="3760891"/>
          </a:xfrm>
          <a:prstGeom prst="rect">
            <a:avLst/>
          </a:prstGeom>
        </p:spPr>
        <p:txBody>
          <a:bodyPr vert="horz" lIns="0" tIns="45720" rIns="0" bIns="45720" rtlCol="0">
            <a:normAutofit fontScale="92500"/>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Summarized Version:</a:t>
            </a:r>
          </a:p>
          <a:p>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According to Smith (2020), climate change is causing disruptions to coastal ecosystems, including rising sea levels, temperature increases, and ocean acidification. These changes have a profound impact on biodiversity and threaten the existence of numerous species. Coastal communities are also at risk due to more frequent and severe storms, coastal erosion, and economic losses.</a:t>
            </a:r>
          </a:p>
        </p:txBody>
      </p:sp>
    </p:spTree>
    <p:extLst>
      <p:ext uri="{BB962C8B-B14F-4D97-AF65-F5344CB8AC3E}">
        <p14:creationId xmlns:p14="http://schemas.microsoft.com/office/powerpoint/2010/main" val="507723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6C94-5B84-D768-EEDC-7E36DBBBEE8D}"/>
              </a:ext>
            </a:extLst>
          </p:cNvPr>
          <p:cNvSpPr>
            <a:spLocks noGrp="1"/>
          </p:cNvSpPr>
          <p:nvPr>
            <p:ph type="title"/>
          </p:nvPr>
        </p:nvSpPr>
        <p:spPr>
          <a:xfrm>
            <a:off x="1265816" y="263530"/>
            <a:ext cx="10058400" cy="1450757"/>
          </a:xfrm>
        </p:spPr>
        <p:txBody>
          <a:bodyPr/>
          <a:lstStyle/>
          <a:p>
            <a:pPr algn="ctr"/>
            <a:r>
              <a:rPr lang="en-US" dirty="0">
                <a:solidFill>
                  <a:schemeClr val="tx1"/>
                </a:solidFill>
                <a:highlight>
                  <a:srgbClr val="00FF00"/>
                </a:highlight>
              </a:rPr>
              <a:t>EXAMPLES USING A PASSAGE</a:t>
            </a:r>
          </a:p>
        </p:txBody>
      </p:sp>
      <p:sp>
        <p:nvSpPr>
          <p:cNvPr id="3" name="Content Placeholder 2">
            <a:extLst>
              <a:ext uri="{FF2B5EF4-FFF2-40B4-BE49-F238E27FC236}">
                <a16:creationId xmlns:a16="http://schemas.microsoft.com/office/drawing/2014/main" id="{326C3959-8571-F19C-5C67-9F095134653F}"/>
              </a:ext>
            </a:extLst>
          </p:cNvPr>
          <p:cNvSpPr>
            <a:spLocks noGrp="1"/>
          </p:cNvSpPr>
          <p:nvPr>
            <p:ph idx="1"/>
          </p:nvPr>
        </p:nvSpPr>
        <p:spPr>
          <a:xfrm>
            <a:off x="1097279" y="2108201"/>
            <a:ext cx="4410635" cy="4023658"/>
          </a:xfrm>
        </p:spPr>
        <p:txBody>
          <a:bodyPr>
            <a:normAutofit lnSpcReduction="10000"/>
          </a:bodyPr>
          <a:lstStyle/>
          <a:p>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Original Passage:</a:t>
            </a:r>
          </a:p>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Source: Smith, J. (2020). The Impact of Climate Change on Coastal Ecosystems. Environmental Science Journal, 45(2), 123-137.</a:t>
            </a:r>
          </a:p>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"Climate change is causing significant disruptions to coastal ecosystems worldwide. Rising sea levels, increased temperatures, and ocean acidification are some of the key factors affecting these ecosystems. These changes are having a profound impact on biodiversity, with many species facing the threat of extinction. Coastal communities are also vulnerable to the consequences of climate change, including more frequent and severe storms, coastal erosion, and loss of livelihoods."</a:t>
            </a:r>
          </a:p>
        </p:txBody>
      </p:sp>
      <p:sp>
        <p:nvSpPr>
          <p:cNvPr id="4" name="Content Placeholder 2">
            <a:extLst>
              <a:ext uri="{FF2B5EF4-FFF2-40B4-BE49-F238E27FC236}">
                <a16:creationId xmlns:a16="http://schemas.microsoft.com/office/drawing/2014/main" id="{C1ED7124-83ED-9F7C-DF6D-1D26A154D7FE}"/>
              </a:ext>
            </a:extLst>
          </p:cNvPr>
          <p:cNvSpPr txBox="1">
            <a:spLocks/>
          </p:cNvSpPr>
          <p:nvPr/>
        </p:nvSpPr>
        <p:spPr>
          <a:xfrm>
            <a:off x="6295016" y="2108200"/>
            <a:ext cx="4613238" cy="3760891"/>
          </a:xfrm>
          <a:prstGeom prst="rect">
            <a:avLst/>
          </a:prstGeom>
        </p:spPr>
        <p:txBody>
          <a:bodyPr vert="horz" lIns="0" tIns="45720" rIns="0" bIns="45720" rtlCol="0">
            <a:normAutofit fontScale="92500"/>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Direct Quotation:</a:t>
            </a:r>
          </a:p>
          <a:p>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rPr>
              <a:t>As Smith (2020) emphasizes, "Climate change is causing significant disruptions to coastal ecosystems worldwide. Rising sea levels, increased temperatures, and ocean acidification are some of the key factors affecting these ecosystems. These changes are having a profound impact on biodiversity, with many species facing the threat of extinction. Coastal communities are also vulnerable to the consequences of climate change, including more frequent and severe storms, coastal erosion, and loss of livelihoods" (p. 125).</a:t>
            </a:r>
          </a:p>
        </p:txBody>
      </p:sp>
    </p:spTree>
    <p:extLst>
      <p:ext uri="{BB962C8B-B14F-4D97-AF65-F5344CB8AC3E}">
        <p14:creationId xmlns:p14="http://schemas.microsoft.com/office/powerpoint/2010/main" val="2602579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B3B6C5-748F-437C-AE76-DB11FEA99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197CEB5D-9BB2-475C-BA8D-AC88BB8C97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1361E-9B15-F871-DEF5-77123326231C}"/>
              </a:ext>
            </a:extLst>
          </p:cNvPr>
          <p:cNvSpPr>
            <a:spLocks noGrp="1"/>
          </p:cNvSpPr>
          <p:nvPr>
            <p:ph type="ctrTitle"/>
          </p:nvPr>
        </p:nvSpPr>
        <p:spPr>
          <a:xfrm>
            <a:off x="4380588" y="965199"/>
            <a:ext cx="6766078" cy="4927601"/>
          </a:xfrm>
        </p:spPr>
        <p:txBody>
          <a:bodyPr anchor="ctr">
            <a:normAutofit/>
          </a:bodyPr>
          <a:lstStyle/>
          <a:p>
            <a:r>
              <a:rPr lang="en-US" sz="6000"/>
              <a:t>REFERENCE LIST</a:t>
            </a:r>
          </a:p>
        </p:txBody>
      </p:sp>
      <p:cxnSp>
        <p:nvCxnSpPr>
          <p:cNvPr id="11" name="Straight Connector 10">
            <a:extLst>
              <a:ext uri="{FF2B5EF4-FFF2-40B4-BE49-F238E27FC236}">
                <a16:creationId xmlns:a16="http://schemas.microsoft.com/office/drawing/2014/main" id="{BB14AD1F-ADD5-46E7-966F-4C0290232F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163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E6CDB3-491A-4058-BF93-58A9B6BFA866}"/>
              </a:ext>
            </a:extLst>
          </p:cNvPr>
          <p:cNvSpPr>
            <a:spLocks noGrp="1"/>
          </p:cNvSpPr>
          <p:nvPr>
            <p:ph type="title"/>
          </p:nvPr>
        </p:nvSpPr>
        <p:spPr>
          <a:xfrm>
            <a:off x="949047" y="643466"/>
            <a:ext cx="2771273" cy="5470463"/>
          </a:xfrm>
        </p:spPr>
        <p:txBody>
          <a:bodyPr anchor="ctr">
            <a:normAutofit/>
          </a:bodyPr>
          <a:lstStyle/>
          <a:p>
            <a:r>
              <a:rPr lang="en-US" sz="3100"/>
              <a:t>WHAT IS A REFERENCE LIST?</a:t>
            </a:r>
          </a:p>
        </p:txBody>
      </p:sp>
      <p:cxnSp>
        <p:nvCxnSpPr>
          <p:cNvPr id="10" name="Straight Connector 9">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68E8C1B-4429-4014-8AC7-557D07FD1181}"/>
              </a:ext>
            </a:extLst>
          </p:cNvPr>
          <p:cNvSpPr>
            <a:spLocks noGrp="1"/>
          </p:cNvSpPr>
          <p:nvPr>
            <p:ph idx="1"/>
          </p:nvPr>
        </p:nvSpPr>
        <p:spPr>
          <a:xfrm>
            <a:off x="4428565" y="643466"/>
            <a:ext cx="6818427" cy="5470462"/>
          </a:xfrm>
        </p:spPr>
        <p:txBody>
          <a:bodyPr anchor="ctr">
            <a:normAutofit/>
          </a:bodyPr>
          <a:lstStyle/>
          <a:p>
            <a:r>
              <a:rPr lang="en-US" b="0" i="0" dirty="0">
                <a:effectLst/>
                <a:latin typeface="Helvetica Neue"/>
              </a:rPr>
              <a:t>Your Reference list should be located on a separate page at the end of your assignment and titled: </a:t>
            </a:r>
            <a:r>
              <a:rPr lang="en-US" b="1" i="0" dirty="0">
                <a:effectLst/>
                <a:latin typeface="Helvetica Neue"/>
              </a:rPr>
              <a:t>References</a:t>
            </a:r>
            <a:r>
              <a:rPr lang="en-US" b="0" i="0" dirty="0">
                <a:effectLst/>
                <a:latin typeface="Helvetica Neue"/>
              </a:rPr>
              <a:t>. It should include the full details of all your in-text citations, </a:t>
            </a:r>
            <a:r>
              <a:rPr lang="en-US" b="1" i="0" dirty="0">
                <a:effectLst/>
                <a:latin typeface="Helvetica Neue"/>
              </a:rPr>
              <a:t>arranged alphabetically A-Z by author surname. </a:t>
            </a:r>
            <a:r>
              <a:rPr lang="en-US" b="0" i="0" dirty="0">
                <a:effectLst/>
                <a:latin typeface="Helvetica Neue"/>
              </a:rPr>
              <a:t>The terms ‘Bibliography’ and ‘References’ are often used interchangeably, however a Reference list only includes items you have referenced in your assignment whereas a Bibliography also includes items used to prepare your assignment. </a:t>
            </a:r>
            <a:endParaRPr lang="en-US" dirty="0"/>
          </a:p>
        </p:txBody>
      </p:sp>
    </p:spTree>
    <p:extLst>
      <p:ext uri="{BB962C8B-B14F-4D97-AF65-F5344CB8AC3E}">
        <p14:creationId xmlns:p14="http://schemas.microsoft.com/office/powerpoint/2010/main" val="29041917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AFF43A89-FF65-44A9-BE4C-DC7389FF9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3CBC4341-33FB-4D46-A7B4-62039B616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9394C5B-B8DE-4221-8CA4-A30237DB3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70008CA-CA32-420B-BD58-C1523942F458}"/>
              </a:ext>
            </a:extLst>
          </p:cNvPr>
          <p:cNvPicPr>
            <a:picLocks noChangeAspect="1"/>
          </p:cNvPicPr>
          <p:nvPr/>
        </p:nvPicPr>
        <p:blipFill rotWithShape="1">
          <a:blip r:embed="rId2"/>
          <a:srcRect r="-1" b="46310"/>
          <a:stretch/>
        </p:blipFill>
        <p:spPr>
          <a:xfrm>
            <a:off x="842772" y="841248"/>
            <a:ext cx="10506456" cy="5175504"/>
          </a:xfrm>
          <a:prstGeom prst="rect">
            <a:avLst/>
          </a:prstGeom>
        </p:spPr>
      </p:pic>
    </p:spTree>
    <p:extLst>
      <p:ext uri="{BB962C8B-B14F-4D97-AF65-F5344CB8AC3E}">
        <p14:creationId xmlns:p14="http://schemas.microsoft.com/office/powerpoint/2010/main" val="39433928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AE7C7-4B4B-1A31-E7EF-45332C5FFED0}"/>
              </a:ext>
            </a:extLst>
          </p:cNvPr>
          <p:cNvSpPr>
            <a:spLocks noGrp="1"/>
          </p:cNvSpPr>
          <p:nvPr>
            <p:ph type="title"/>
          </p:nvPr>
        </p:nvSpPr>
        <p:spPr/>
        <p:txBody>
          <a:bodyPr/>
          <a:lstStyle/>
          <a:p>
            <a:pPr algn="ctr"/>
            <a:r>
              <a:rPr lang="en-US" dirty="0">
                <a:solidFill>
                  <a:schemeClr val="tx1"/>
                </a:solidFill>
              </a:rPr>
              <a:t>Difference between In-Text Citations and a Reference List</a:t>
            </a:r>
          </a:p>
        </p:txBody>
      </p:sp>
      <p:sp>
        <p:nvSpPr>
          <p:cNvPr id="3" name="Content Placeholder 2">
            <a:extLst>
              <a:ext uri="{FF2B5EF4-FFF2-40B4-BE49-F238E27FC236}">
                <a16:creationId xmlns:a16="http://schemas.microsoft.com/office/drawing/2014/main" id="{1C6CF55D-749E-B574-5EDF-4E1638F4FFD3}"/>
              </a:ext>
            </a:extLst>
          </p:cNvPr>
          <p:cNvSpPr>
            <a:spLocks noGrp="1"/>
          </p:cNvSpPr>
          <p:nvPr>
            <p:ph idx="1"/>
          </p:nvPr>
        </p:nvSpPr>
        <p:spPr/>
        <p:txBody>
          <a:bodyPr>
            <a:normAutofit fontScale="92500"/>
          </a:bodyPr>
          <a:lstStyle/>
          <a:p>
            <a:r>
              <a:rPr lang="en-US" sz="3200" dirty="0">
                <a:solidFill>
                  <a:schemeClr val="tx1"/>
                </a:solidFill>
              </a:rPr>
              <a:t>A reference list is a comprehensive list of all the sources you've consulted, presented in a specific format at the end of your document, while in-text citations are brief references within the body of your text that link back to the corresponding entries in the reference list. Together, they ensure proper attribution and citation of sources, contributing to the transparency and integrity of your academic writing.</a:t>
            </a:r>
          </a:p>
        </p:txBody>
      </p:sp>
    </p:spTree>
    <p:extLst>
      <p:ext uri="{BB962C8B-B14F-4D97-AF65-F5344CB8AC3E}">
        <p14:creationId xmlns:p14="http://schemas.microsoft.com/office/powerpoint/2010/main" val="3073618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9" name="Straight Connector 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3B3B6C5-748F-437C-AE76-DB11FEA99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97CEB5D-9BB2-475C-BA8D-AC88BB8C97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A4390D-BED4-47E3-B5CC-B30E69E6FDA9}"/>
              </a:ext>
            </a:extLst>
          </p:cNvPr>
          <p:cNvSpPr>
            <a:spLocks noGrp="1"/>
          </p:cNvSpPr>
          <p:nvPr>
            <p:ph type="title"/>
          </p:nvPr>
        </p:nvSpPr>
        <p:spPr>
          <a:xfrm>
            <a:off x="4380588" y="965199"/>
            <a:ext cx="6766078" cy="4927601"/>
          </a:xfrm>
        </p:spPr>
        <p:txBody>
          <a:bodyPr vert="horz" lIns="91440" tIns="45720" rIns="91440" bIns="45720" rtlCol="0" anchor="ctr">
            <a:normAutofit/>
          </a:bodyPr>
          <a:lstStyle/>
          <a:p>
            <a:r>
              <a:rPr lang="en-US" sz="6000" dirty="0"/>
              <a:t>PLAGIARISM &amp; ETHICS</a:t>
            </a:r>
          </a:p>
        </p:txBody>
      </p:sp>
      <p:cxnSp>
        <p:nvCxnSpPr>
          <p:cNvPr id="15" name="Straight Connector 14">
            <a:extLst>
              <a:ext uri="{FF2B5EF4-FFF2-40B4-BE49-F238E27FC236}">
                <a16:creationId xmlns:a16="http://schemas.microsoft.com/office/drawing/2014/main" id="{BB14AD1F-ADD5-46E7-966F-4C0290232F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333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26AAF5-6CFC-4C52-B7DF-08410EDE6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F503EC-3FFF-4193-A86F-39150E2BAC75}">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2E5ECA37-C458-4BA2-A090-D7A19E07B4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TM10001115[[fn=Parcel]]</Template>
  <TotalTime>3925</TotalTime>
  <Words>1585</Words>
  <Application>Microsoft Office PowerPoint</Application>
  <PresentationFormat>Widescreen</PresentationFormat>
  <Paragraphs>83</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Bookman Old Style</vt:lpstr>
      <vt:lpstr>Calibri</vt:lpstr>
      <vt:lpstr>Franklin Gothic Book</vt:lpstr>
      <vt:lpstr>Helvetica</vt:lpstr>
      <vt:lpstr>Helvetica Neue</vt:lpstr>
      <vt:lpstr>Roboto</vt:lpstr>
      <vt:lpstr>1_RetrospectVTI</vt:lpstr>
      <vt:lpstr>RESEARCH &amp; REFERENCING</vt:lpstr>
      <vt:lpstr>RESEARCH FINDINGS</vt:lpstr>
      <vt:lpstr>Defining Research Findings</vt:lpstr>
      <vt:lpstr>So, how do we research?</vt:lpstr>
      <vt:lpstr>Primary vs Secondary Sources</vt:lpstr>
      <vt:lpstr>Primary &amp; Secondary Sources</vt:lpstr>
      <vt:lpstr>What do you use primary sources for?</vt:lpstr>
      <vt:lpstr>What do you use secondary sources for?</vt:lpstr>
      <vt:lpstr>Research Question (Assignment Task) Example</vt:lpstr>
      <vt:lpstr>INTEXT CITATION</vt:lpstr>
      <vt:lpstr>INTEXT CITATION</vt:lpstr>
      <vt:lpstr>INTEXT CITATION EXAMPLES</vt:lpstr>
      <vt:lpstr>INTEXT CITATION</vt:lpstr>
      <vt:lpstr>WHEN DO I NEED TO CITE?</vt:lpstr>
      <vt:lpstr>Paraphrasing vs. Summarizing vs. Direct Quoting</vt:lpstr>
      <vt:lpstr>Decide when to Quote, Paraphrase and Summarize</vt:lpstr>
      <vt:lpstr>Decide when to Quote, Paraphrase and Summarize</vt:lpstr>
      <vt:lpstr>EXAMPLES USING A PASSAGE</vt:lpstr>
      <vt:lpstr>EXAMPLES USING A PASSAGE</vt:lpstr>
      <vt:lpstr>EXAMPLES USING A PASSAGE</vt:lpstr>
      <vt:lpstr>REFERENCE LIST</vt:lpstr>
      <vt:lpstr>WHAT IS A REFERENCE LIST?</vt:lpstr>
      <vt:lpstr>PowerPoint Presentation</vt:lpstr>
      <vt:lpstr>Difference between In-Text Citations and a Reference List</vt:lpstr>
      <vt:lpstr>PLAGIARISM &amp; ETHICS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Sasha-Lee Sommers</dc:creator>
  <cp:lastModifiedBy>Sasha-Lee Sommers</cp:lastModifiedBy>
  <cp:revision>16</cp:revision>
  <dcterms:created xsi:type="dcterms:W3CDTF">2021-03-06T23:02:55Z</dcterms:created>
  <dcterms:modified xsi:type="dcterms:W3CDTF">2024-10-03T18:21:27Z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