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no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19"/>
    <p:sldId id="257" r:id="rId20"/>
    <p:sldId id="258" r:id="rId21"/>
    <p:sldId id="259" r:id="rId22"/>
    <p:sldId id="260" r:id="rId23"/>
    <p:sldId id="261" r:id="rId24"/>
    <p:sldId id="262" r:id="rId25"/>
  </p:sldIdLst>
  <p:sldSz cx="18288000" cy="10287000"/>
  <p:notesSz cx="6858000" cy="9144000"/>
  <p:embeddedFontLst>
    <p:embeddedFont>
      <p:font typeface="Arimo" charset="1" panose="020B0604020202020204"/>
      <p:regular r:id="rId6"/>
    </p:embeddedFont>
    <p:embeddedFont>
      <p:font typeface="Arimo Bold" charset="1" panose="020B0704020202020204"/>
      <p:regular r:id="rId7"/>
    </p:embeddedFont>
    <p:embeddedFont>
      <p:font typeface="Arimo Italics" charset="1" panose="020B0604020202090204"/>
      <p:regular r:id="rId8"/>
    </p:embeddedFont>
    <p:embeddedFont>
      <p:font typeface="Arimo Bold Italics" charset="1" panose="020B0704020202090204"/>
      <p:regular r:id="rId9"/>
    </p:embeddedFont>
    <p:embeddedFont>
      <p:font typeface="Shrikhand" charset="1" panose="02000000000000000000"/>
      <p:regular r:id="rId10"/>
    </p:embeddedFont>
    <p:embeddedFont>
      <p:font typeface="Barlow SemiCondensed Bold" charset="1" panose="00000706000000000000"/>
      <p:regular r:id="rId11"/>
    </p:embeddedFont>
    <p:embeddedFont>
      <p:font typeface="Barlow SemiCondensed Bold Bold" charset="1" panose="00000A06000000000000"/>
      <p:regular r:id="rId12"/>
    </p:embeddedFont>
    <p:embeddedFont>
      <p:font typeface="Barlow SemiCondensed Bold Italics" charset="1" panose="00000706000000000000"/>
      <p:regular r:id="rId13"/>
    </p:embeddedFont>
    <p:embeddedFont>
      <p:font typeface="Barlow SemiCondensed Bold Bold Italics" charset="1" panose="00000A06000000000000"/>
      <p:regular r:id="rId14"/>
    </p:embeddedFont>
    <p:embeddedFont>
      <p:font typeface="Barlow Light" charset="1" panose="00000400000000000000"/>
      <p:regular r:id="rId15"/>
    </p:embeddedFont>
    <p:embeddedFont>
      <p:font typeface="Barlow Light Bold" charset="1" panose="00000500000000000000"/>
      <p:regular r:id="rId16"/>
    </p:embeddedFont>
    <p:embeddedFont>
      <p:font typeface="Barlow Light Italics" charset="1" panose="00000400000000000000"/>
      <p:regular r:id="rId17"/>
    </p:embeddedFont>
    <p:embeddedFont>
      <p:font typeface="Barlow Light Bold Italics" charset="1" panose="00000500000000000000"/>
      <p:regular r:id="rId1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no"?><Relationships xmlns="http://schemas.openxmlformats.org/package/2006/relationships"><Relationship Id="rId1" Target="slideMasters/slideMaster1.xml" Type="http://schemas.openxmlformats.org/officeDocument/2006/relationships/slideMaster"/><Relationship Id="rId10" Target="fonts/font10.fntdata" Type="http://schemas.openxmlformats.org/officeDocument/2006/relationships/font"/><Relationship Id="rId11" Target="fonts/font11.fntdata" Type="http://schemas.openxmlformats.org/officeDocument/2006/relationships/font"/><Relationship Id="rId12" Target="fonts/font12.fntdata" Type="http://schemas.openxmlformats.org/officeDocument/2006/relationships/font"/><Relationship Id="rId13" Target="fonts/font13.fntdata" Type="http://schemas.openxmlformats.org/officeDocument/2006/relationships/font"/><Relationship Id="rId14" Target="fonts/font14.fntdata" Type="http://schemas.openxmlformats.org/officeDocument/2006/relationships/font"/><Relationship Id="rId15" Target="fonts/font15.fntdata" Type="http://schemas.openxmlformats.org/officeDocument/2006/relationships/font"/><Relationship Id="rId16" Target="fonts/font16.fntdata" Type="http://schemas.openxmlformats.org/officeDocument/2006/relationships/font"/><Relationship Id="rId17" Target="fonts/font17.fntdata" Type="http://schemas.openxmlformats.org/officeDocument/2006/relationships/font"/><Relationship Id="rId18" Target="fonts/font18.fntdata" Type="http://schemas.openxmlformats.org/officeDocument/2006/relationships/font"/><Relationship Id="rId19" Target="slides/slide1.xml" Type="http://schemas.openxmlformats.org/officeDocument/2006/relationships/slide"/><Relationship Id="rId2" Target="presProps.xml" Type="http://schemas.openxmlformats.org/officeDocument/2006/relationships/presProps"/><Relationship Id="rId20" Target="slides/slide2.xml" Type="http://schemas.openxmlformats.org/officeDocument/2006/relationships/slide"/><Relationship Id="rId21" Target="slides/slide3.xml" Type="http://schemas.openxmlformats.org/officeDocument/2006/relationships/slide"/><Relationship Id="rId22" Target="slides/slide4.xml" Type="http://schemas.openxmlformats.org/officeDocument/2006/relationships/slide"/><Relationship Id="rId23" Target="slides/slide5.xml" Type="http://schemas.openxmlformats.org/officeDocument/2006/relationships/slide"/><Relationship Id="rId24" Target="slides/slide6.xml" Type="http://schemas.openxmlformats.org/officeDocument/2006/relationships/slide"/><Relationship Id="rId25" Target="slides/slide7.xml" Type="http://schemas.openxmlformats.org/officeDocument/2006/relationships/slide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fonts/font6.fntdata" Type="http://schemas.openxmlformats.org/officeDocument/2006/relationships/font"/><Relationship Id="rId7" Target="fonts/font7.fntdata" Type="http://schemas.openxmlformats.org/officeDocument/2006/relationships/font"/><Relationship Id="rId8" Target="fonts/font8.fntdata" Type="http://schemas.openxmlformats.org/officeDocument/2006/relationships/font"/><Relationship Id="rId9" Target="fonts/font9.fntdata" Type="http://schemas.openxmlformats.org/officeDocument/2006/relationships/font"/></Relationships>
</file>

<file path=ppt/slideLayouts/_rels/slideLayout1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no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/Relationships>
</file>

<file path=ppt/slides/_rels/slide2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3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https://corporatefinanceinstitute.com/resources/accounting/ratio-analysis/" TargetMode="External" Type="http://schemas.openxmlformats.org/officeDocument/2006/relationships/hyperlink"/><Relationship Id="rId3" Target="../media/image3.png" Type="http://schemas.openxmlformats.org/officeDocument/2006/relationships/image"/><Relationship Id="rId4" Target="../media/image4.svg" Type="http://schemas.openxmlformats.org/officeDocument/2006/relationships/image"/><Relationship Id="rId5" Target="../media/image5.png" Type="http://schemas.openxmlformats.org/officeDocument/2006/relationships/image"/><Relationship Id="rId6" Target="../media/image6.svg" Type="http://schemas.openxmlformats.org/officeDocument/2006/relationships/image"/></Relationships>
</file>

<file path=ppt/slides/_rels/slide4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https://www.wallstreetmojo.com/ratio-analysis/" TargetMode="External" Type="http://schemas.openxmlformats.org/officeDocument/2006/relationships/hyperlink"/><Relationship Id="rId3" Target="../media/image7.png" Type="http://schemas.openxmlformats.org/officeDocument/2006/relationships/image"/><Relationship Id="rId4" Target="../media/image8.svg" Type="http://schemas.openxmlformats.org/officeDocument/2006/relationships/image"/></Relationships>
</file>

<file path=ppt/slides/_rels/slide5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https://smallbusiness.chron.com/measure-business-performance-financial-indicators-64819.html" TargetMode="External" Type="http://schemas.openxmlformats.org/officeDocument/2006/relationships/hyperlink"/><Relationship Id="rId3" Target="../media/image7.png" Type="http://schemas.openxmlformats.org/officeDocument/2006/relationships/image"/><Relationship Id="rId4" Target="../media/image8.svg" Type="http://schemas.openxmlformats.org/officeDocument/2006/relationships/image"/></Relationships>
</file>

<file path=ppt/slides/_rels/slide6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9.png" Type="http://schemas.openxmlformats.org/officeDocument/2006/relationships/image"/><Relationship Id="rId3" Target="../media/image10.svg" Type="http://schemas.openxmlformats.org/officeDocument/2006/relationships/image"/><Relationship Id="rId4" Target="https://www.indeed.com/career-advice/career-development/benchmarking-examples" TargetMode="External" Type="http://schemas.openxmlformats.org/officeDocument/2006/relationships/hyperlink"/><Relationship Id="rId5" Target="https://www.similarweb.com/blog/research/business-benchmarking/benchmarking-types/" TargetMode="External" Type="http://schemas.openxmlformats.org/officeDocument/2006/relationships/hyperlink"/></Relationships>
</file>

<file path=ppt/slides/_rels/slide7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1.png" Type="http://schemas.openxmlformats.org/officeDocument/2006/relationships/image"/><Relationship Id="rId3" Target="../media/image12.svg" Type="http://schemas.openxmlformats.org/officeDocument/2006/relationships/image"/><Relationship Id="rId4" Target="https://corporatefinanceinstitute.com/resources/accounting/limitations-ratio-analysis/" TargetMode="External" Type="http://schemas.openxmlformats.org/officeDocument/2006/relationships/hyperlink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BF2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9144000" y="-397353"/>
            <a:ext cx="9406794" cy="11081707"/>
            <a:chOff x="0" y="0"/>
            <a:chExt cx="2192039" cy="2582339"/>
          </a:xfrm>
        </p:grpSpPr>
        <p:sp>
          <p:nvSpPr>
            <p:cNvPr name="Freeform 3" id="3"/>
            <p:cNvSpPr/>
            <p:nvPr/>
          </p:nvSpPr>
          <p:spPr>
            <a:xfrm>
              <a:off x="0" y="0"/>
              <a:ext cx="2192038" cy="2582339"/>
            </a:xfrm>
            <a:custGeom>
              <a:avLst/>
              <a:gdLst/>
              <a:ahLst/>
              <a:cxnLst/>
              <a:rect r="r" b="b" t="t" l="l"/>
              <a:pathLst>
                <a:path h="2582339" w="2192038">
                  <a:moveTo>
                    <a:pt x="0" y="0"/>
                  </a:moveTo>
                  <a:lnTo>
                    <a:pt x="2192038" y="0"/>
                  </a:lnTo>
                  <a:lnTo>
                    <a:pt x="2192038" y="2582339"/>
                  </a:lnTo>
                  <a:lnTo>
                    <a:pt x="0" y="2582339"/>
                  </a:lnTo>
                  <a:close/>
                </a:path>
              </a:pathLst>
            </a:custGeom>
            <a:solidFill>
              <a:srgbClr val="E76F51"/>
            </a:solidFill>
          </p:spPr>
        </p:sp>
      </p:grpSp>
      <p:pic>
        <p:nvPicPr>
          <p:cNvPr name="Picture 4" id="4"/>
          <p:cNvPicPr>
            <a:picLocks noChangeAspect="true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5912939" y="1028700"/>
            <a:ext cx="13537313" cy="9549959"/>
          </a:xfrm>
          <a:prstGeom prst="rect">
            <a:avLst/>
          </a:prstGeom>
        </p:spPr>
      </p:pic>
      <p:sp>
        <p:nvSpPr>
          <p:cNvPr name="TextBox 5" id="5"/>
          <p:cNvSpPr txBox="true"/>
          <p:nvPr/>
        </p:nvSpPr>
        <p:spPr>
          <a:xfrm rot="0">
            <a:off x="354138" y="3887470"/>
            <a:ext cx="8052735" cy="270256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400"/>
              </a:lnSpc>
            </a:pPr>
            <a:r>
              <a:rPr lang="en-US" sz="10400" spc="613">
                <a:solidFill>
                  <a:srgbClr val="352652"/>
                </a:solidFill>
                <a:latin typeface="Barlow SemiCondensed Bold"/>
              </a:rPr>
              <a:t>ACCOUNTING PRINCIPLES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>
  <p:cSld>
    <p:bg>
      <p:bgPr>
        <a:solidFill>
          <a:srgbClr val="E76F5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028700" y="1409700"/>
            <a:ext cx="16230600" cy="76962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12000"/>
              </a:lnSpc>
              <a:spcBef>
                <a:spcPct val="0"/>
              </a:spcBef>
            </a:pPr>
            <a:r>
              <a:rPr lang="en-US" sz="12000" spc="600">
                <a:solidFill>
                  <a:srgbClr val="FF32AF"/>
                </a:solidFill>
                <a:latin typeface="Shrikhand Bold"/>
              </a:rPr>
              <a:t>Importance and purpose of analysis of financial statements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BF2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0794867" y="0"/>
            <a:ext cx="7547381" cy="10768430"/>
            <a:chOff x="0" y="0"/>
            <a:chExt cx="1758745" cy="2509337"/>
          </a:xfrm>
        </p:grpSpPr>
        <p:sp>
          <p:nvSpPr>
            <p:cNvPr name="Freeform 3" id="3"/>
            <p:cNvSpPr/>
            <p:nvPr/>
          </p:nvSpPr>
          <p:spPr>
            <a:xfrm>
              <a:off x="0" y="0"/>
              <a:ext cx="1758745" cy="2509337"/>
            </a:xfrm>
            <a:custGeom>
              <a:avLst/>
              <a:gdLst/>
              <a:ahLst/>
              <a:cxnLst/>
              <a:rect r="r" b="b" t="t" l="l"/>
              <a:pathLst>
                <a:path h="2509337" w="1758745">
                  <a:moveTo>
                    <a:pt x="0" y="0"/>
                  </a:moveTo>
                  <a:lnTo>
                    <a:pt x="1758745" y="0"/>
                  </a:lnTo>
                  <a:lnTo>
                    <a:pt x="1758745" y="2509337"/>
                  </a:lnTo>
                  <a:lnTo>
                    <a:pt x="0" y="2509337"/>
                  </a:lnTo>
                  <a:close/>
                </a:path>
              </a:pathLst>
            </a:custGeom>
            <a:solidFill>
              <a:srgbClr val="2A9D8F"/>
            </a:solidFill>
          </p:spPr>
        </p:sp>
      </p:grpSp>
      <p:sp>
        <p:nvSpPr>
          <p:cNvPr name="TextBox 4" id="4"/>
          <p:cNvSpPr txBox="true"/>
          <p:nvPr/>
        </p:nvSpPr>
        <p:spPr>
          <a:xfrm rot="0">
            <a:off x="873601" y="525985"/>
            <a:ext cx="9720712" cy="563371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799"/>
              </a:lnSpc>
            </a:pPr>
            <a:r>
              <a:rPr lang="en-US" sz="8799" spc="35">
                <a:solidFill>
                  <a:srgbClr val="352652"/>
                </a:solidFill>
                <a:latin typeface="Barlow SemiCondensed Bold"/>
              </a:rPr>
              <a:t>Financial Ratio Analysis: Definition, Types, Examples, and How to Use</a:t>
            </a:r>
          </a:p>
          <a:p>
            <a:pPr algn="ctr">
              <a:lnSpc>
                <a:spcPts val="8799"/>
              </a:lnSpc>
            </a:pPr>
          </a:p>
        </p:txBody>
      </p:sp>
      <p:grpSp>
        <p:nvGrpSpPr>
          <p:cNvPr name="Group 5" id="5"/>
          <p:cNvGrpSpPr/>
          <p:nvPr/>
        </p:nvGrpSpPr>
        <p:grpSpPr>
          <a:xfrm rot="0">
            <a:off x="11877815" y="4616529"/>
            <a:ext cx="5381485" cy="1272541"/>
            <a:chOff x="0" y="0"/>
            <a:chExt cx="7175313" cy="1696721"/>
          </a:xfrm>
        </p:grpSpPr>
        <p:sp>
          <p:nvSpPr>
            <p:cNvPr name="TextBox 6" id="6"/>
            <p:cNvSpPr txBox="true"/>
            <p:nvPr/>
          </p:nvSpPr>
          <p:spPr>
            <a:xfrm rot="0">
              <a:off x="762145" y="-85725"/>
              <a:ext cx="6413168" cy="1782446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>
                <a:lnSpc>
                  <a:spcPts val="5459"/>
                </a:lnSpc>
              </a:pPr>
              <a:r>
                <a:rPr lang="en-US" sz="3899" u="sng">
                  <a:solidFill>
                    <a:srgbClr val="FFFFFF"/>
                  </a:solidFill>
                  <a:latin typeface="Barlow Light Bold"/>
                </a:rPr>
                <a:t>READ HERE</a:t>
              </a:r>
            </a:p>
            <a:p>
              <a:pPr algn="l" marL="0" indent="0" lvl="0">
                <a:lnSpc>
                  <a:spcPts val="5459"/>
                </a:lnSpc>
                <a:spcBef>
                  <a:spcPct val="0"/>
                </a:spcBef>
              </a:pPr>
              <a:r>
                <a:rPr lang="en-US" sz="3899" u="sng">
                  <a:solidFill>
                    <a:srgbClr val="FFFFFF"/>
                  </a:solidFill>
                  <a:latin typeface="Barlow Light Bold"/>
                  <a:hlinkClick r:id="rId2" tooltip="https://corporatefinanceinstitute.com/resources/accounting/ratio-analysis/"/>
                </a:rPr>
                <a:t>READ HERE</a:t>
              </a:r>
            </a:p>
          </p:txBody>
        </p:sp>
        <p:sp>
          <p:nvSpPr>
            <p:cNvPr name="AutoShape 7" id="7"/>
            <p:cNvSpPr/>
            <p:nvPr/>
          </p:nvSpPr>
          <p:spPr>
            <a:xfrm rot="-5400000">
              <a:off x="-670878" y="670878"/>
              <a:ext cx="1405255" cy="0"/>
            </a:xfrm>
            <a:prstGeom prst="line">
              <a:avLst/>
            </a:prstGeom>
            <a:ln cap="flat" w="63500">
              <a:solidFill>
                <a:srgbClr val="352652"/>
              </a:solidFill>
              <a:prstDash val="solid"/>
              <a:headEnd type="none" len="sm" w="sm"/>
              <a:tailEnd type="none" len="sm" w="sm"/>
            </a:ln>
          </p:spPr>
        </p:sp>
      </p:grpSp>
      <p:grpSp>
        <p:nvGrpSpPr>
          <p:cNvPr name="Group 8" id="8"/>
          <p:cNvGrpSpPr/>
          <p:nvPr/>
        </p:nvGrpSpPr>
        <p:grpSpPr>
          <a:xfrm rot="0">
            <a:off x="873601" y="6364080"/>
            <a:ext cx="10409857" cy="4770285"/>
            <a:chOff x="0" y="0"/>
            <a:chExt cx="13879809" cy="6360380"/>
          </a:xfrm>
        </p:grpSpPr>
        <p:pic>
          <p:nvPicPr>
            <p:cNvPr name="Picture 9" id="9"/>
            <p:cNvPicPr>
              <a:picLocks noChangeAspect="true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 l="0" t="0" r="0" b="0"/>
            <a:stretch>
              <a:fillRect/>
            </a:stretch>
          </p:blipFill>
          <p:spPr>
            <a:xfrm flipH="false" flipV="false" rot="0">
              <a:off x="11027198" y="708458"/>
              <a:ext cx="2852611" cy="5300459"/>
            </a:xfrm>
            <a:prstGeom prst="rect">
              <a:avLst/>
            </a:prstGeom>
          </p:spPr>
        </p:pic>
        <p:pic>
          <p:nvPicPr>
            <p:cNvPr name="Picture 10" id="10"/>
            <p:cNvPicPr>
              <a:picLocks noChangeAspect="true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 l="0" t="0" r="0" b="0"/>
            <a:stretch>
              <a:fillRect/>
            </a:stretch>
          </p:blipFill>
          <p:spPr>
            <a:xfrm flipH="false" flipV="false" rot="0">
              <a:off x="0" y="0"/>
              <a:ext cx="12674670" cy="6360380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9C46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017510" y="4815907"/>
            <a:ext cx="8126490" cy="27819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5499"/>
              </a:lnSpc>
            </a:pPr>
            <a:r>
              <a:rPr lang="en-US" sz="4399" spc="-87">
                <a:solidFill>
                  <a:srgbClr val="000000"/>
                </a:solidFill>
                <a:latin typeface="Barlow Light"/>
              </a:rPr>
              <a:t>Read the information here:</a:t>
            </a:r>
          </a:p>
          <a:p>
            <a:pPr>
              <a:lnSpc>
                <a:spcPts val="5499"/>
              </a:lnSpc>
            </a:pPr>
          </a:p>
          <a:p>
            <a:pPr algn="l">
              <a:lnSpc>
                <a:spcPts val="5499"/>
              </a:lnSpc>
            </a:pPr>
            <a:r>
              <a:rPr lang="en-US" sz="4399" spc="-87" u="sng">
                <a:solidFill>
                  <a:srgbClr val="000000"/>
                </a:solidFill>
                <a:latin typeface="Barlow Light"/>
                <a:hlinkClick r:id="rId2" tooltip="https://www.wallstreetmojo.com/ratio-analysis/"/>
              </a:rPr>
              <a:t>https://www.wallstreetmojo.com/ratio-analysis/</a:t>
            </a:r>
          </a:p>
        </p:txBody>
      </p:sp>
      <p:pic>
        <p:nvPicPr>
          <p:cNvPr name="Picture 3" id="3"/>
          <p:cNvPicPr>
            <a:picLocks noChangeAspect="true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10880129" y="1414204"/>
            <a:ext cx="9339864" cy="6860555"/>
          </a:xfrm>
          <a:prstGeom prst="rect">
            <a:avLst/>
          </a:prstGeom>
        </p:spPr>
      </p:pic>
      <p:sp>
        <p:nvSpPr>
          <p:cNvPr name="TextBox 4" id="4"/>
          <p:cNvSpPr txBox="true"/>
          <p:nvPr/>
        </p:nvSpPr>
        <p:spPr>
          <a:xfrm rot="0">
            <a:off x="398356" y="396239"/>
            <a:ext cx="9387177" cy="610870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000"/>
              </a:lnSpc>
            </a:pPr>
            <a:r>
              <a:rPr lang="en-US" sz="8000" spc="400">
                <a:solidFill>
                  <a:srgbClr val="FF32AF"/>
                </a:solidFill>
                <a:latin typeface="Shrikhand Bold"/>
              </a:rPr>
              <a:t>What is Ratio Analysis in Finance? Case Study included.</a:t>
            </a:r>
          </a:p>
          <a:p>
            <a:pPr algn="ctr">
              <a:lnSpc>
                <a:spcPts val="8000"/>
              </a:lnSpc>
            </a:pPr>
          </a:p>
          <a:p>
            <a:pPr algn="ctr" marL="0" indent="0" lvl="0">
              <a:lnSpc>
                <a:spcPts val="8000"/>
              </a:lnSpc>
              <a:spcBef>
                <a:spcPct val="0"/>
              </a:spcBef>
            </a:pP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9C46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028700" y="4578924"/>
            <a:ext cx="8126490" cy="48679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5499"/>
              </a:lnSpc>
            </a:pPr>
            <a:r>
              <a:rPr lang="en-US" sz="4399" spc="-87">
                <a:solidFill>
                  <a:srgbClr val="000000"/>
                </a:solidFill>
                <a:latin typeface="Barlow Light Bold"/>
              </a:rPr>
              <a:t>Review the following:</a:t>
            </a:r>
          </a:p>
          <a:p>
            <a:pPr>
              <a:lnSpc>
                <a:spcPts val="5499"/>
              </a:lnSpc>
            </a:pPr>
          </a:p>
          <a:p>
            <a:pPr marL="949959" indent="-474979" lvl="1">
              <a:lnSpc>
                <a:spcPts val="5499"/>
              </a:lnSpc>
              <a:buFont typeface="Arial"/>
              <a:buChar char="•"/>
            </a:pPr>
            <a:r>
              <a:rPr lang="en-US" sz="4399" spc="-87" u="sng">
                <a:solidFill>
                  <a:srgbClr val="000000"/>
                </a:solidFill>
                <a:latin typeface="Barlow Light"/>
                <a:hlinkClick r:id="rId2" tooltip="https://smallbusiness.chron.com/measure-business-performance-financial-indicators-64819.html"/>
              </a:rPr>
              <a:t>https://smallbusiness.chron.com/measure-business-performance-financial-indicators-64819.html</a:t>
            </a:r>
          </a:p>
          <a:p>
            <a:pPr algn="l">
              <a:lnSpc>
                <a:spcPts val="5499"/>
              </a:lnSpc>
            </a:pPr>
          </a:p>
        </p:txBody>
      </p:sp>
      <p:pic>
        <p:nvPicPr>
          <p:cNvPr name="Picture 3" id="3"/>
          <p:cNvPicPr>
            <a:picLocks noChangeAspect="true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9972610" y="3767334"/>
            <a:ext cx="8875783" cy="6519666"/>
          </a:xfrm>
          <a:prstGeom prst="rect">
            <a:avLst/>
          </a:prstGeom>
        </p:spPr>
      </p:pic>
      <p:sp>
        <p:nvSpPr>
          <p:cNvPr name="TextBox 4" id="4"/>
          <p:cNvSpPr txBox="true"/>
          <p:nvPr/>
        </p:nvSpPr>
        <p:spPr>
          <a:xfrm rot="0">
            <a:off x="360256" y="152400"/>
            <a:ext cx="17927744" cy="408940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8000"/>
              </a:lnSpc>
            </a:pPr>
          </a:p>
          <a:p>
            <a:pPr algn="r">
              <a:lnSpc>
                <a:spcPts val="8000"/>
              </a:lnSpc>
            </a:pPr>
            <a:r>
              <a:rPr lang="en-US" sz="8000" spc="400">
                <a:solidFill>
                  <a:srgbClr val="FF32AF"/>
                </a:solidFill>
                <a:latin typeface="Shrikhand Bold"/>
              </a:rPr>
              <a:t>How Does an Organization Use Ratios?</a:t>
            </a:r>
          </a:p>
          <a:p>
            <a:pPr algn="r" marL="0" indent="0" lvl="0">
              <a:lnSpc>
                <a:spcPts val="8000"/>
              </a:lnSpc>
              <a:spcBef>
                <a:spcPct val="0"/>
              </a:spcBef>
            </a:pP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0618968" y="-397353"/>
            <a:ext cx="7931826" cy="11081707"/>
            <a:chOff x="0" y="0"/>
            <a:chExt cx="1848331" cy="2582339"/>
          </a:xfrm>
        </p:grpSpPr>
        <p:sp>
          <p:nvSpPr>
            <p:cNvPr name="Freeform 3" id="3"/>
            <p:cNvSpPr/>
            <p:nvPr/>
          </p:nvSpPr>
          <p:spPr>
            <a:xfrm>
              <a:off x="0" y="0"/>
              <a:ext cx="1848331" cy="2582339"/>
            </a:xfrm>
            <a:custGeom>
              <a:avLst/>
              <a:gdLst/>
              <a:ahLst/>
              <a:cxnLst/>
              <a:rect r="r" b="b" t="t" l="l"/>
              <a:pathLst>
                <a:path h="2582339" w="1848331">
                  <a:moveTo>
                    <a:pt x="0" y="0"/>
                  </a:moveTo>
                  <a:lnTo>
                    <a:pt x="1848331" y="0"/>
                  </a:lnTo>
                  <a:lnTo>
                    <a:pt x="1848331" y="2582339"/>
                  </a:lnTo>
                  <a:lnTo>
                    <a:pt x="0" y="2582339"/>
                  </a:lnTo>
                  <a:close/>
                </a:path>
              </a:pathLst>
            </a:custGeom>
            <a:solidFill>
              <a:srgbClr val="5F86D0"/>
            </a:solidFill>
          </p:spPr>
        </p:sp>
      </p:grpSp>
      <p:pic>
        <p:nvPicPr>
          <p:cNvPr name="Picture 4" id="4"/>
          <p:cNvPicPr>
            <a:picLocks noChangeAspect="true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11356452" y="1556357"/>
            <a:ext cx="6456858" cy="7174286"/>
          </a:xfrm>
          <a:prstGeom prst="rect">
            <a:avLst/>
          </a:prstGeom>
        </p:spPr>
      </p:pic>
      <p:grpSp>
        <p:nvGrpSpPr>
          <p:cNvPr name="Group 5" id="5"/>
          <p:cNvGrpSpPr/>
          <p:nvPr/>
        </p:nvGrpSpPr>
        <p:grpSpPr>
          <a:xfrm rot="0">
            <a:off x="555825" y="730560"/>
            <a:ext cx="9660663" cy="8246752"/>
            <a:chOff x="0" y="0"/>
            <a:chExt cx="12880884" cy="10995669"/>
          </a:xfrm>
        </p:grpSpPr>
        <p:sp>
          <p:nvSpPr>
            <p:cNvPr name="TextBox 6" id="6"/>
            <p:cNvSpPr txBox="true"/>
            <p:nvPr/>
          </p:nvSpPr>
          <p:spPr>
            <a:xfrm rot="0">
              <a:off x="0" y="161925"/>
              <a:ext cx="12880884" cy="607970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8799"/>
                </a:lnSpc>
              </a:pPr>
              <a:r>
                <a:rPr lang="en-US" sz="8799" spc="519">
                  <a:solidFill>
                    <a:srgbClr val="352652"/>
                  </a:solidFill>
                  <a:latin typeface="Barlow SemiCondensed Bold"/>
                </a:rPr>
                <a:t>DIFFERENT TYPES OF BENCHMARKING EXAMPLES</a:t>
              </a:r>
            </a:p>
            <a:p>
              <a:pPr algn="ctr">
                <a:lnSpc>
                  <a:spcPts val="8799"/>
                </a:lnSpc>
              </a:pPr>
            </a:p>
          </p:txBody>
        </p:sp>
        <p:sp>
          <p:nvSpPr>
            <p:cNvPr name="TextBox 7" id="7"/>
            <p:cNvSpPr txBox="true"/>
            <p:nvPr/>
          </p:nvSpPr>
          <p:spPr>
            <a:xfrm rot="0">
              <a:off x="0" y="6368847"/>
              <a:ext cx="11773419" cy="462682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5499"/>
                </a:lnSpc>
              </a:pPr>
              <a:r>
                <a:rPr lang="en-US" sz="4399" spc="-87" u="sng">
                  <a:solidFill>
                    <a:srgbClr val="000000"/>
                  </a:solidFill>
                  <a:latin typeface="Barlow Light"/>
                  <a:hlinkClick r:id="rId4" tooltip="https://www.indeed.com/career-advice/career-development/benchmarking-examples"/>
                </a:rPr>
                <a:t>READ HERE</a:t>
              </a:r>
            </a:p>
            <a:p>
              <a:pPr algn="ctr">
                <a:lnSpc>
                  <a:spcPts val="5499"/>
                </a:lnSpc>
              </a:pPr>
            </a:p>
            <a:p>
              <a:pPr algn="ctr">
                <a:lnSpc>
                  <a:spcPts val="5499"/>
                </a:lnSpc>
              </a:pPr>
              <a:r>
                <a:rPr lang="en-US" sz="4399" spc="-87">
                  <a:solidFill>
                    <a:srgbClr val="000000"/>
                  </a:solidFill>
                  <a:latin typeface="Barlow Light"/>
                </a:rPr>
                <a:t>and</a:t>
              </a:r>
            </a:p>
            <a:p>
              <a:pPr algn="ctr">
                <a:lnSpc>
                  <a:spcPts val="5499"/>
                </a:lnSpc>
              </a:pPr>
            </a:p>
            <a:p>
              <a:pPr algn="ctr" marL="0" indent="0" lvl="0">
                <a:lnSpc>
                  <a:spcPts val="5499"/>
                </a:lnSpc>
                <a:spcBef>
                  <a:spcPct val="0"/>
                </a:spcBef>
              </a:pPr>
              <a:r>
                <a:rPr lang="en-US" sz="4399" spc="-87" u="sng">
                  <a:solidFill>
                    <a:srgbClr val="000000"/>
                  </a:solidFill>
                  <a:latin typeface="Barlow Light"/>
                  <a:hlinkClick r:id="rId5" tooltip="https://www.similarweb.com/blog/research/business-benchmarking/benchmarking-types/"/>
                </a:rPr>
                <a:t>READ HERE</a:t>
              </a:r>
            </a:p>
          </p:txBody>
        </p:sp>
      </p:grp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0618968" y="-397353"/>
            <a:ext cx="7931826" cy="11081707"/>
            <a:chOff x="0" y="0"/>
            <a:chExt cx="1848331" cy="2582339"/>
          </a:xfrm>
        </p:grpSpPr>
        <p:sp>
          <p:nvSpPr>
            <p:cNvPr name="Freeform 3" id="3"/>
            <p:cNvSpPr/>
            <p:nvPr/>
          </p:nvSpPr>
          <p:spPr>
            <a:xfrm>
              <a:off x="0" y="0"/>
              <a:ext cx="1848331" cy="2582339"/>
            </a:xfrm>
            <a:custGeom>
              <a:avLst/>
              <a:gdLst/>
              <a:ahLst/>
              <a:cxnLst/>
              <a:rect r="r" b="b" t="t" l="l"/>
              <a:pathLst>
                <a:path h="2582339" w="1848331">
                  <a:moveTo>
                    <a:pt x="0" y="0"/>
                  </a:moveTo>
                  <a:lnTo>
                    <a:pt x="1848331" y="0"/>
                  </a:lnTo>
                  <a:lnTo>
                    <a:pt x="1848331" y="2582339"/>
                  </a:lnTo>
                  <a:lnTo>
                    <a:pt x="0" y="2582339"/>
                  </a:lnTo>
                  <a:close/>
                </a:path>
              </a:pathLst>
            </a:custGeom>
            <a:solidFill>
              <a:srgbClr val="F4A261"/>
            </a:solidFill>
          </p:spPr>
        </p:sp>
      </p:grpSp>
      <p:pic>
        <p:nvPicPr>
          <p:cNvPr name="Picture 4" id="4"/>
          <p:cNvPicPr>
            <a:picLocks noChangeAspect="true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11356452" y="1556357"/>
            <a:ext cx="6456858" cy="7174286"/>
          </a:xfrm>
          <a:prstGeom prst="rect">
            <a:avLst/>
          </a:prstGeom>
        </p:spPr>
      </p:pic>
      <p:grpSp>
        <p:nvGrpSpPr>
          <p:cNvPr name="Group 5" id="5"/>
          <p:cNvGrpSpPr/>
          <p:nvPr/>
        </p:nvGrpSpPr>
        <p:grpSpPr>
          <a:xfrm rot="0">
            <a:off x="555825" y="1708757"/>
            <a:ext cx="9660663" cy="5538477"/>
            <a:chOff x="0" y="0"/>
            <a:chExt cx="12880884" cy="7384636"/>
          </a:xfrm>
        </p:grpSpPr>
        <p:sp>
          <p:nvSpPr>
            <p:cNvPr name="TextBox 6" id="6"/>
            <p:cNvSpPr txBox="true"/>
            <p:nvPr/>
          </p:nvSpPr>
          <p:spPr>
            <a:xfrm rot="0">
              <a:off x="0" y="161925"/>
              <a:ext cx="12880884" cy="607970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8799"/>
                </a:lnSpc>
              </a:pPr>
            </a:p>
            <a:p>
              <a:pPr algn="ctr">
                <a:lnSpc>
                  <a:spcPts val="8799"/>
                </a:lnSpc>
              </a:pPr>
              <a:r>
                <a:rPr lang="en-US" sz="8799" spc="519">
                  <a:solidFill>
                    <a:srgbClr val="2A9D8F"/>
                  </a:solidFill>
                  <a:latin typeface="Barlow SemiCondensed Bold"/>
                </a:rPr>
                <a:t>LIMITATIONS OF RATIO ANALYSIS</a:t>
              </a:r>
            </a:p>
            <a:p>
              <a:pPr>
                <a:lnSpc>
                  <a:spcPts val="8799"/>
                </a:lnSpc>
              </a:pPr>
            </a:p>
          </p:txBody>
        </p:sp>
        <p:sp>
          <p:nvSpPr>
            <p:cNvPr name="TextBox 7" id="7"/>
            <p:cNvSpPr txBox="true"/>
            <p:nvPr/>
          </p:nvSpPr>
          <p:spPr>
            <a:xfrm rot="0">
              <a:off x="0" y="6359322"/>
              <a:ext cx="11773419" cy="102531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 marL="0" indent="0" lvl="0">
                <a:lnSpc>
                  <a:spcPts val="6124"/>
                </a:lnSpc>
                <a:spcBef>
                  <a:spcPct val="0"/>
                </a:spcBef>
              </a:pPr>
              <a:r>
                <a:rPr lang="en-US" sz="4899" spc="-97" u="sng">
                  <a:solidFill>
                    <a:srgbClr val="000000"/>
                  </a:solidFill>
                  <a:latin typeface="Barlow Light"/>
                  <a:hlinkClick r:id="rId4" tooltip="https://corporatefinanceinstitute.com/resources/accounting/limitations-ratio-analysis/"/>
                </a:rPr>
                <a:t>READ ME</a:t>
              </a: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DAFezt5UeOs</dc:identifier>
  <dcterms:modified xsi:type="dcterms:W3CDTF">2011-08-01T06:04:30Z</dcterms:modified>
  <cp:revision>1</cp:revision>
  <dc:title>Unit 5 Lesson 6 &amp; 7</dc:title>
</cp:coreProperties>
</file>