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Barlow Light" panose="00000400000000000000" pitchFamily="2" charset="0"/>
      <p:regular r:id="rId16"/>
    </p:embeddedFont>
    <p:embeddedFont>
      <p:font typeface="Barlow Light Bold" panose="020B0604020202020204" charset="0"/>
      <p:regular r:id="rId17"/>
    </p:embeddedFont>
    <p:embeddedFont>
      <p:font typeface="Barlow SemiCondensed Bold" panose="020B0604020202020204" charset="0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93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watch?v=VYNTBWBqncU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investopedia.com/terms/f/financial-statements.asp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watch?v=Fi1wkUczuyk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financestrategists.com/accounting/capital-and-revenue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investopedia.com/ask/answers/021115/what-difference-between-capital-expenditure-and-revenue-expenditure.asp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paddle.com/resources/revenue-expenditure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gkgrouppc.com/detailed-look-at-four-basic-financial-statements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capterra.com/resources/how-to-prepare-balance-sheet/" TargetMode="External"/><Relationship Id="rId4" Type="http://schemas.openxmlformats.org/officeDocument/2006/relationships/hyperlink" Target="https://www.businessnewsdaily.com/16173-prepare-income-statement.html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hyperlink" Target="https://www.springly.org/en-us/blog/essential-nonprofit-financial-statements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mallbusiness.chron.com/prepare-financial-statement-partnership-firm-75582.html" TargetMode="External"/><Relationship Id="rId5" Type="http://schemas.openxmlformats.org/officeDocument/2006/relationships/hyperlink" Target="https://christygarrett.weebly.com/uploads/6/5/7/0/6570222/glencoe_accounting_chp9.pdf" TargetMode="External"/><Relationship Id="rId4" Type="http://schemas.openxmlformats.org/officeDocument/2006/relationships/hyperlink" Target="https://smallbusiness.chron.com/differences-income-statements-proprietorship-partnership-14718.html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accaglobal.com/in/en/student/exam-support-resources/fundamentals-exams-study-resources/f3/technical-articles/adjustments-financial-statements.html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business.com/articles/features-of-accounting-software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2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-397353"/>
            <a:ext cx="9406794" cy="11081707"/>
            <a:chOff x="0" y="0"/>
            <a:chExt cx="2192039" cy="25823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2038" cy="2582339"/>
            </a:xfrm>
            <a:custGeom>
              <a:avLst/>
              <a:gdLst/>
              <a:ahLst/>
              <a:cxnLst/>
              <a:rect l="l" t="t" r="r" b="b"/>
              <a:pathLst>
                <a:path w="2192038" h="2582339">
                  <a:moveTo>
                    <a:pt x="0" y="0"/>
                  </a:moveTo>
                  <a:lnTo>
                    <a:pt x="2192038" y="0"/>
                  </a:lnTo>
                  <a:lnTo>
                    <a:pt x="2192038" y="2582339"/>
                  </a:lnTo>
                  <a:lnTo>
                    <a:pt x="0" y="2582339"/>
                  </a:lnTo>
                  <a:close/>
                </a:path>
              </a:pathLst>
            </a:custGeom>
            <a:solidFill>
              <a:srgbClr val="E76F51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912939" y="1028700"/>
            <a:ext cx="13537313" cy="9549959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354138" y="3887470"/>
            <a:ext cx="8052735" cy="2702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00"/>
              </a:lnSpc>
            </a:pPr>
            <a:r>
              <a:rPr lang="en-US" sz="10400" spc="613">
                <a:solidFill>
                  <a:srgbClr val="352652"/>
                </a:solidFill>
                <a:latin typeface="Barlow SemiCondensed Bold"/>
              </a:rPr>
              <a:t>ACCOUNTING PRINCIPLES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6F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171700"/>
            <a:ext cx="16230600" cy="6172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2000"/>
              </a:lnSpc>
              <a:spcBef>
                <a:spcPct val="0"/>
              </a:spcBef>
            </a:pPr>
            <a:r>
              <a:rPr lang="en-US" sz="12000" spc="600" dirty="0">
                <a:latin typeface="Shrikhand Bold"/>
              </a:rPr>
              <a:t>The Accounting Concept &amp; Capital and Revenue Items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6F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8288002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2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03412" y="-84076"/>
            <a:ext cx="7547381" cy="10768430"/>
            <a:chOff x="0" y="0"/>
            <a:chExt cx="1758745" cy="25093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58745" cy="2509337"/>
            </a:xfrm>
            <a:custGeom>
              <a:avLst/>
              <a:gdLst/>
              <a:ahLst/>
              <a:cxnLst/>
              <a:rect l="l" t="t" r="r" b="b"/>
              <a:pathLst>
                <a:path w="1758745" h="2509337">
                  <a:moveTo>
                    <a:pt x="0" y="0"/>
                  </a:moveTo>
                  <a:lnTo>
                    <a:pt x="1758745" y="0"/>
                  </a:lnTo>
                  <a:lnTo>
                    <a:pt x="1758745" y="2509337"/>
                  </a:lnTo>
                  <a:lnTo>
                    <a:pt x="0" y="2509337"/>
                  </a:lnTo>
                  <a:close/>
                </a:path>
              </a:pathLst>
            </a:custGeom>
            <a:solidFill>
              <a:srgbClr val="2A9D8F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873601" y="554560"/>
            <a:ext cx="9720712" cy="6447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99"/>
              </a:lnSpc>
            </a:pPr>
            <a:r>
              <a:rPr lang="en-US" sz="10099" spc="40">
                <a:solidFill>
                  <a:srgbClr val="352652"/>
                </a:solidFill>
                <a:latin typeface="Barlow SemiCondensed Bold"/>
              </a:rPr>
              <a:t>Financial Statements: List of Types and How to Read Them</a:t>
            </a:r>
          </a:p>
          <a:p>
            <a:pPr algn="ctr">
              <a:lnSpc>
                <a:spcPts val="10099"/>
              </a:lnSpc>
            </a:pPr>
            <a:endParaRPr lang="en-US" sz="10099" spc="40">
              <a:solidFill>
                <a:srgbClr val="352652"/>
              </a:solidFill>
              <a:latin typeface="Barlow SemiCondensed Bold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11877815" y="4616529"/>
            <a:ext cx="5381485" cy="1414780"/>
            <a:chOff x="0" y="0"/>
            <a:chExt cx="7175313" cy="1886373"/>
          </a:xfrm>
        </p:grpSpPr>
        <p:sp>
          <p:nvSpPr>
            <p:cNvPr id="6" name="TextBox 6"/>
            <p:cNvSpPr txBox="1"/>
            <p:nvPr/>
          </p:nvSpPr>
          <p:spPr>
            <a:xfrm>
              <a:off x="762145" y="-66675"/>
              <a:ext cx="6413168" cy="19530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919"/>
                </a:lnSpc>
                <a:spcBef>
                  <a:spcPct val="0"/>
                </a:spcBef>
              </a:pPr>
              <a:r>
                <a:rPr lang="en-US" sz="2799" u="sng">
                  <a:solidFill>
                    <a:srgbClr val="FFFFFF"/>
                  </a:solidFill>
                  <a:latin typeface="Barlow Light Bold"/>
                  <a:hlinkClick r:id="rId2" tooltip="https://www.investopedia.com/terms/f/financial-statements.asp"/>
                </a:rPr>
                <a:t>https://www.investopedia.com/terms/f/financial-statements.asp</a:t>
              </a:r>
            </a:p>
          </p:txBody>
        </p:sp>
        <p:sp>
          <p:nvSpPr>
            <p:cNvPr id="7" name="AutoShape 7"/>
            <p:cNvSpPr/>
            <p:nvPr/>
          </p:nvSpPr>
          <p:spPr>
            <a:xfrm rot="-5400000">
              <a:off x="-670878" y="670878"/>
              <a:ext cx="1405255" cy="0"/>
            </a:xfrm>
            <a:prstGeom prst="line">
              <a:avLst/>
            </a:prstGeom>
            <a:ln w="63500" cap="flat">
              <a:solidFill>
                <a:srgbClr val="352652"/>
              </a:solidFill>
              <a:prstDash val="solid"/>
              <a:headEnd type="none" w="sm" len="sm"/>
              <a:tailEnd type="none" w="sm" len="sm"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873601" y="6364080"/>
            <a:ext cx="10409857" cy="4770285"/>
            <a:chOff x="0" y="0"/>
            <a:chExt cx="13879809" cy="6360380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11027198" y="708458"/>
              <a:ext cx="2852611" cy="5300459"/>
            </a:xfrm>
            <a:prstGeom prst="rect">
              <a:avLst/>
            </a:prstGeom>
          </p:spPr>
        </p:pic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2674670" cy="63603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2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8288002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C4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56675" y="4440363"/>
            <a:ext cx="8126490" cy="3477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499"/>
              </a:lnSpc>
            </a:pPr>
            <a:r>
              <a:rPr lang="en-US" sz="4399" spc="-87">
                <a:solidFill>
                  <a:srgbClr val="000000"/>
                </a:solidFill>
                <a:latin typeface="Barlow Light"/>
              </a:rPr>
              <a:t>Read the information here:</a:t>
            </a:r>
          </a:p>
          <a:p>
            <a:pPr>
              <a:lnSpc>
                <a:spcPts val="5499"/>
              </a:lnSpc>
            </a:pPr>
            <a:endParaRPr lang="en-US" sz="4399" spc="-87">
              <a:solidFill>
                <a:srgbClr val="000000"/>
              </a:solidFill>
              <a:latin typeface="Barlow Light"/>
            </a:endParaRPr>
          </a:p>
          <a:p>
            <a:pPr algn="l">
              <a:lnSpc>
                <a:spcPts val="5499"/>
              </a:lnSpc>
            </a:pPr>
            <a:r>
              <a:rPr lang="en-US" sz="4399" u="sng" spc="-87">
                <a:solidFill>
                  <a:srgbClr val="000000"/>
                </a:solidFill>
                <a:latin typeface="Barlow Light"/>
                <a:hlinkClick r:id="rId2" tooltip="https://www.financestrategists.com/accounting/capital-and-revenue/"/>
              </a:rPr>
              <a:t>https://www.financestrategists.com/accounting/capital-and-revenue/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880129" y="1414204"/>
            <a:ext cx="9339864" cy="6860555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98356" y="396239"/>
            <a:ext cx="9387177" cy="5099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 spc="400">
                <a:solidFill>
                  <a:srgbClr val="FF32AF"/>
                </a:solidFill>
                <a:latin typeface="Shrikhand Bold"/>
              </a:rPr>
              <a:t>Capital and Revenue Expenditures</a:t>
            </a:r>
          </a:p>
          <a:p>
            <a:pPr algn="ctr">
              <a:lnSpc>
                <a:spcPts val="8000"/>
              </a:lnSpc>
            </a:pPr>
            <a:endParaRPr lang="en-US" sz="8000" spc="400">
              <a:solidFill>
                <a:srgbClr val="FF32AF"/>
              </a:solidFill>
              <a:latin typeface="Shrikhand Bold"/>
            </a:endParaRPr>
          </a:p>
          <a:p>
            <a:pPr marL="0" lvl="0" indent="0" algn="ctr">
              <a:lnSpc>
                <a:spcPts val="8000"/>
              </a:lnSpc>
              <a:spcBef>
                <a:spcPct val="0"/>
              </a:spcBef>
            </a:pPr>
            <a:endParaRPr lang="en-US" sz="8000" spc="400">
              <a:solidFill>
                <a:srgbClr val="FF32AF"/>
              </a:solidFill>
              <a:latin typeface="Shrikhand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C4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4578924"/>
            <a:ext cx="8126490" cy="5563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499"/>
              </a:lnSpc>
            </a:pPr>
            <a:r>
              <a:rPr lang="en-US" sz="4399" spc="-87">
                <a:solidFill>
                  <a:srgbClr val="000000"/>
                </a:solidFill>
                <a:latin typeface="Barlow Light Bold"/>
              </a:rPr>
              <a:t>Review the following:</a:t>
            </a:r>
          </a:p>
          <a:p>
            <a:pPr>
              <a:lnSpc>
                <a:spcPts val="5499"/>
              </a:lnSpc>
            </a:pPr>
            <a:endParaRPr lang="en-US" sz="4399" spc="-87">
              <a:solidFill>
                <a:srgbClr val="000000"/>
              </a:solidFill>
              <a:latin typeface="Barlow Light Bold"/>
            </a:endParaRPr>
          </a:p>
          <a:p>
            <a:pPr marL="949959" lvl="1" indent="-474979">
              <a:lnSpc>
                <a:spcPts val="5499"/>
              </a:lnSpc>
              <a:buFont typeface="Arial"/>
              <a:buChar char="•"/>
            </a:pPr>
            <a:r>
              <a:rPr lang="en-US" sz="4399" u="sng" spc="-87">
                <a:solidFill>
                  <a:srgbClr val="000000"/>
                </a:solidFill>
                <a:latin typeface="Barlow Light Bold"/>
                <a:hlinkClick r:id="rId2" tooltip="https://www.investopedia.com/ask/answers/021115/what-difference-between-capital-expenditure-and-revenue-expenditure.asp"/>
              </a:rPr>
              <a:t>https://www.investopedia.com/ask/answers/021115/what-difference-between-capital-expenditure-and-revenue-expenditure.asp</a:t>
            </a:r>
          </a:p>
          <a:p>
            <a:pPr algn="l">
              <a:lnSpc>
                <a:spcPts val="5499"/>
              </a:lnSpc>
            </a:pPr>
            <a:endParaRPr lang="en-US" sz="4399" u="sng" spc="-87">
              <a:solidFill>
                <a:srgbClr val="000000"/>
              </a:solidFill>
              <a:latin typeface="Barlow Light Bold"/>
              <a:hlinkClick r:id="rId2" tooltip="https://www.investopedia.com/ask/answers/021115/what-difference-between-capital-expenditure-and-revenue-expenditure.asp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972610" y="3767334"/>
            <a:ext cx="8875783" cy="6519666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60256" y="152400"/>
            <a:ext cx="17927744" cy="4089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000"/>
              </a:lnSpc>
            </a:pPr>
            <a:r>
              <a:rPr lang="en-US" sz="8000" spc="400">
                <a:solidFill>
                  <a:srgbClr val="FF32AF"/>
                </a:solidFill>
                <a:latin typeface="Shrikhand Bold"/>
              </a:rPr>
              <a:t>Capital Expenditures vs. Revenue Expenditures: What's the Difference?</a:t>
            </a:r>
          </a:p>
          <a:p>
            <a:pPr marL="0" lvl="0" indent="0" algn="r">
              <a:lnSpc>
                <a:spcPts val="8000"/>
              </a:lnSpc>
              <a:spcBef>
                <a:spcPct val="0"/>
              </a:spcBef>
            </a:pPr>
            <a:endParaRPr lang="en-US" sz="8000" spc="400">
              <a:solidFill>
                <a:srgbClr val="FF32AF"/>
              </a:solidFill>
              <a:latin typeface="Shrikhand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18968" y="-397353"/>
            <a:ext cx="7931826" cy="11081707"/>
            <a:chOff x="0" y="0"/>
            <a:chExt cx="1848331" cy="25823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48331" cy="2582339"/>
            </a:xfrm>
            <a:custGeom>
              <a:avLst/>
              <a:gdLst/>
              <a:ahLst/>
              <a:cxnLst/>
              <a:rect l="l" t="t" r="r" b="b"/>
              <a:pathLst>
                <a:path w="1848331" h="2582339">
                  <a:moveTo>
                    <a:pt x="0" y="0"/>
                  </a:moveTo>
                  <a:lnTo>
                    <a:pt x="1848331" y="0"/>
                  </a:lnTo>
                  <a:lnTo>
                    <a:pt x="1848331" y="2582339"/>
                  </a:lnTo>
                  <a:lnTo>
                    <a:pt x="0" y="2582339"/>
                  </a:lnTo>
                  <a:close/>
                </a:path>
              </a:pathLst>
            </a:custGeom>
            <a:solidFill>
              <a:srgbClr val="5F86D0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356452" y="1556357"/>
            <a:ext cx="6456858" cy="7174286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555825" y="449573"/>
            <a:ext cx="9660663" cy="8808727"/>
            <a:chOff x="0" y="0"/>
            <a:chExt cx="12880884" cy="11744969"/>
          </a:xfrm>
        </p:grpSpPr>
        <p:sp>
          <p:nvSpPr>
            <p:cNvPr id="6" name="TextBox 6"/>
            <p:cNvSpPr txBox="1"/>
            <p:nvPr/>
          </p:nvSpPr>
          <p:spPr>
            <a:xfrm>
              <a:off x="0" y="161925"/>
              <a:ext cx="12880884" cy="105374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799"/>
                </a:lnSpc>
              </a:pPr>
              <a:r>
                <a:rPr lang="en-US" sz="8799" spc="519">
                  <a:solidFill>
                    <a:srgbClr val="352652"/>
                  </a:solidFill>
                  <a:latin typeface="Barlow SemiCondensed Bold"/>
                </a:rPr>
                <a:t>REVENUE &amp; CAPITAL EXPENDITURES: DEFINITIONS, TYPES &amp; EXAMPLES</a:t>
              </a:r>
            </a:p>
            <a:p>
              <a:pPr algn="ctr">
                <a:lnSpc>
                  <a:spcPts val="8799"/>
                </a:lnSpc>
              </a:pPr>
              <a:endParaRPr lang="en-US" sz="8799" spc="519">
                <a:solidFill>
                  <a:srgbClr val="352652"/>
                </a:solidFill>
                <a:latin typeface="Barlow SemiCondensed Bold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0826547"/>
              <a:ext cx="11773419" cy="9184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499"/>
                </a:lnSpc>
                <a:spcBef>
                  <a:spcPct val="0"/>
                </a:spcBef>
              </a:pPr>
              <a:r>
                <a:rPr lang="en-US" sz="4399" u="sng" spc="-87">
                  <a:solidFill>
                    <a:srgbClr val="000000"/>
                  </a:solidFill>
                  <a:latin typeface="Barlow Light"/>
                  <a:hlinkClick r:id="rId4" tooltip="https://www.paddle.com/resources/revenue-expenditure"/>
                </a:rPr>
                <a:t>READ HERE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A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306603"/>
            <a:ext cx="16338618" cy="3969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271"/>
              </a:lnSpc>
            </a:pPr>
            <a:r>
              <a:rPr lang="en-US" sz="15271" spc="641">
                <a:solidFill>
                  <a:srgbClr val="B76E22"/>
                </a:solidFill>
                <a:latin typeface="Alfa Slab One Bold"/>
              </a:rPr>
              <a:t>FINANCIAL</a:t>
            </a:r>
          </a:p>
          <a:p>
            <a:pPr marL="0" lvl="0" indent="0" algn="ctr">
              <a:lnSpc>
                <a:spcPts val="15271"/>
              </a:lnSpc>
              <a:spcBef>
                <a:spcPct val="0"/>
              </a:spcBef>
            </a:pPr>
            <a:r>
              <a:rPr lang="en-US" sz="15271" spc="641">
                <a:solidFill>
                  <a:srgbClr val="B76E22"/>
                </a:solidFill>
                <a:latin typeface="Alfa Slab One Bold"/>
              </a:rPr>
              <a:t>STATEMENTS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18968" y="-397353"/>
            <a:ext cx="7931826" cy="11081707"/>
            <a:chOff x="0" y="0"/>
            <a:chExt cx="1848331" cy="25823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48331" cy="2582339"/>
            </a:xfrm>
            <a:custGeom>
              <a:avLst/>
              <a:gdLst/>
              <a:ahLst/>
              <a:cxnLst/>
              <a:rect l="l" t="t" r="r" b="b"/>
              <a:pathLst>
                <a:path w="1848331" h="2582339">
                  <a:moveTo>
                    <a:pt x="0" y="0"/>
                  </a:moveTo>
                  <a:lnTo>
                    <a:pt x="1848331" y="0"/>
                  </a:lnTo>
                  <a:lnTo>
                    <a:pt x="1848331" y="2582339"/>
                  </a:lnTo>
                  <a:lnTo>
                    <a:pt x="0" y="2582339"/>
                  </a:lnTo>
                  <a:close/>
                </a:path>
              </a:pathLst>
            </a:custGeom>
            <a:solidFill>
              <a:srgbClr val="F4A261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356452" y="1556357"/>
            <a:ext cx="6456858" cy="7174286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555825" y="594332"/>
            <a:ext cx="9660663" cy="7767327"/>
            <a:chOff x="0" y="0"/>
            <a:chExt cx="12880884" cy="10356436"/>
          </a:xfrm>
        </p:grpSpPr>
        <p:sp>
          <p:nvSpPr>
            <p:cNvPr id="6" name="TextBox 6"/>
            <p:cNvSpPr txBox="1"/>
            <p:nvPr/>
          </p:nvSpPr>
          <p:spPr>
            <a:xfrm>
              <a:off x="0" y="161925"/>
              <a:ext cx="12880884" cy="90515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799"/>
                </a:lnSpc>
              </a:pPr>
              <a:endParaRPr/>
            </a:p>
            <a:p>
              <a:pPr algn="ctr">
                <a:lnSpc>
                  <a:spcPts val="8799"/>
                </a:lnSpc>
              </a:pPr>
              <a:r>
                <a:rPr lang="en-US" sz="8799" spc="519">
                  <a:solidFill>
                    <a:srgbClr val="2A9D8F"/>
                  </a:solidFill>
                  <a:latin typeface="Barlow SemiCondensed Bold"/>
                </a:rPr>
                <a:t>DETAILED LOOK AT FOUR BASIC FINANCIAL STATEMENTS</a:t>
              </a:r>
            </a:p>
            <a:p>
              <a:pPr>
                <a:lnSpc>
                  <a:spcPts val="8799"/>
                </a:lnSpc>
              </a:pPr>
              <a:endParaRPr lang="en-US" sz="8799" spc="519">
                <a:solidFill>
                  <a:srgbClr val="2A9D8F"/>
                </a:solidFill>
                <a:latin typeface="Barlow SemiCondensed Bold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9331122"/>
              <a:ext cx="11773419" cy="10253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124"/>
                </a:lnSpc>
                <a:spcBef>
                  <a:spcPct val="0"/>
                </a:spcBef>
              </a:pPr>
              <a:r>
                <a:rPr lang="en-US" sz="4899" u="sng" spc="-97">
                  <a:solidFill>
                    <a:srgbClr val="000000"/>
                  </a:solidFill>
                  <a:latin typeface="Barlow Light"/>
                  <a:hlinkClick r:id="rId4" tooltip="https://dgkgrouppc.com/detailed-look-at-four-basic-financial-statements/"/>
                </a:rPr>
                <a:t>READ ME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18968" y="-397353"/>
            <a:ext cx="7931826" cy="11081707"/>
            <a:chOff x="0" y="0"/>
            <a:chExt cx="1848331" cy="25823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48331" cy="2582339"/>
            </a:xfrm>
            <a:custGeom>
              <a:avLst/>
              <a:gdLst/>
              <a:ahLst/>
              <a:cxnLst/>
              <a:rect l="l" t="t" r="r" b="b"/>
              <a:pathLst>
                <a:path w="1848331" h="2582339">
                  <a:moveTo>
                    <a:pt x="0" y="0"/>
                  </a:moveTo>
                  <a:lnTo>
                    <a:pt x="1848331" y="0"/>
                  </a:lnTo>
                  <a:lnTo>
                    <a:pt x="1848331" y="2582339"/>
                  </a:lnTo>
                  <a:lnTo>
                    <a:pt x="0" y="2582339"/>
                  </a:lnTo>
                  <a:close/>
                </a:path>
              </a:pathLst>
            </a:custGeom>
            <a:solidFill>
              <a:srgbClr val="5F86D0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356452" y="1556357"/>
            <a:ext cx="6456858" cy="7174286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589554" y="1813557"/>
            <a:ext cx="9660663" cy="6659887"/>
            <a:chOff x="0" y="0"/>
            <a:chExt cx="12880884" cy="8879849"/>
          </a:xfrm>
        </p:grpSpPr>
        <p:sp>
          <p:nvSpPr>
            <p:cNvPr id="6" name="TextBox 6"/>
            <p:cNvSpPr txBox="1"/>
            <p:nvPr/>
          </p:nvSpPr>
          <p:spPr>
            <a:xfrm>
              <a:off x="0" y="161925"/>
              <a:ext cx="12880884" cy="45938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799"/>
                </a:lnSpc>
              </a:pPr>
              <a:r>
                <a:rPr lang="en-US" sz="8799" spc="519">
                  <a:solidFill>
                    <a:srgbClr val="352652"/>
                  </a:solidFill>
                  <a:latin typeface="Barlow SemiCondensed Bold"/>
                </a:rPr>
                <a:t>FINANCIAL STATEMENTS</a:t>
              </a:r>
            </a:p>
            <a:p>
              <a:pPr algn="ctr">
                <a:lnSpc>
                  <a:spcPts val="8799"/>
                </a:lnSpc>
              </a:pPr>
              <a:endParaRPr lang="en-US" sz="8799" spc="519">
                <a:solidFill>
                  <a:srgbClr val="352652"/>
                </a:solidFill>
                <a:latin typeface="Barlow SemiCondensed Bold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4882947"/>
              <a:ext cx="11773419" cy="39969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49"/>
                </a:lnSpc>
              </a:pPr>
              <a:r>
                <a:rPr lang="en-US" sz="3799" u="sng" spc="-75">
                  <a:solidFill>
                    <a:srgbClr val="000000"/>
                  </a:solidFill>
                  <a:latin typeface="Barlow Light"/>
                  <a:hlinkClick r:id="rId4" tooltip="https://www.businessnewsdaily.com/16173-prepare-income-statement.html"/>
                </a:rPr>
                <a:t>How to Prepare an Income Statement</a:t>
              </a:r>
            </a:p>
            <a:p>
              <a:pPr algn="ctr">
                <a:lnSpc>
                  <a:spcPts val="4749"/>
                </a:lnSpc>
              </a:pPr>
              <a:endParaRPr lang="en-US" sz="3799" u="sng" spc="-75">
                <a:solidFill>
                  <a:srgbClr val="000000"/>
                </a:solidFill>
                <a:latin typeface="Barlow Light"/>
                <a:hlinkClick r:id="rId4" tooltip="https://www.businessnewsdaily.com/16173-prepare-income-statement.html"/>
              </a:endParaRPr>
            </a:p>
            <a:p>
              <a:pPr algn="ctr">
                <a:lnSpc>
                  <a:spcPts val="4749"/>
                </a:lnSpc>
              </a:pPr>
              <a:r>
                <a:rPr lang="en-US" sz="3799" u="sng" spc="-75">
                  <a:solidFill>
                    <a:srgbClr val="000000"/>
                  </a:solidFill>
                  <a:latin typeface="Barlow Light"/>
                  <a:hlinkClick r:id="rId5" tooltip="https://www.capterra.com/resources/how-to-prepare-balance-sheet/"/>
                </a:rPr>
                <a:t>How To Prepare a Balance Sheet: A Step-by-Step Guide</a:t>
              </a:r>
            </a:p>
            <a:p>
              <a:pPr marL="0" lvl="0" indent="0" algn="ctr">
                <a:lnSpc>
                  <a:spcPts val="4749"/>
                </a:lnSpc>
                <a:spcBef>
                  <a:spcPct val="0"/>
                </a:spcBef>
              </a:pPr>
              <a:endParaRPr lang="en-US" sz="3799" u="sng" spc="-75">
                <a:solidFill>
                  <a:srgbClr val="000000"/>
                </a:solidFill>
                <a:latin typeface="Barlow Light"/>
                <a:hlinkClick r:id="rId5" tooltip="https://www.capterra.com/resources/how-to-prepare-balance-sheet/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18968" y="-397353"/>
            <a:ext cx="7931826" cy="11081707"/>
            <a:chOff x="0" y="0"/>
            <a:chExt cx="1848331" cy="25823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48331" cy="2582339"/>
            </a:xfrm>
            <a:custGeom>
              <a:avLst/>
              <a:gdLst/>
              <a:ahLst/>
              <a:cxnLst/>
              <a:rect l="l" t="t" r="r" b="b"/>
              <a:pathLst>
                <a:path w="1848331" h="2582339">
                  <a:moveTo>
                    <a:pt x="0" y="0"/>
                  </a:moveTo>
                  <a:lnTo>
                    <a:pt x="1848331" y="0"/>
                  </a:lnTo>
                  <a:lnTo>
                    <a:pt x="1848331" y="2582339"/>
                  </a:lnTo>
                  <a:lnTo>
                    <a:pt x="0" y="2582339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356452" y="1556357"/>
            <a:ext cx="6456858" cy="7174286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589554" y="-29531"/>
            <a:ext cx="9660663" cy="10346062"/>
            <a:chOff x="0" y="0"/>
            <a:chExt cx="12880884" cy="13794749"/>
          </a:xfrm>
        </p:grpSpPr>
        <p:sp>
          <p:nvSpPr>
            <p:cNvPr id="6" name="TextBox 6"/>
            <p:cNvSpPr txBox="1"/>
            <p:nvPr/>
          </p:nvSpPr>
          <p:spPr>
            <a:xfrm>
              <a:off x="0" y="161925"/>
              <a:ext cx="12880884" cy="31079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799"/>
                </a:lnSpc>
              </a:pPr>
              <a:r>
                <a:rPr lang="en-US" sz="8799" spc="519">
                  <a:solidFill>
                    <a:srgbClr val="352652"/>
                  </a:solidFill>
                  <a:latin typeface="Barlow SemiCondensed Bold"/>
                </a:rPr>
                <a:t>FINANCIAL STATEMENTS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3397047"/>
              <a:ext cx="11773419" cy="103977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49"/>
                </a:lnSpc>
              </a:pPr>
              <a:r>
                <a:rPr lang="en-US" sz="3799" u="sng" spc="-75">
                  <a:solidFill>
                    <a:srgbClr val="FBAF00"/>
                  </a:solidFill>
                  <a:latin typeface="Barlow Light"/>
                  <a:hlinkClick r:id="rId4" tooltip="https://smallbusiness.chron.com/differences-income-statements-proprietorship-partnership-14718.html"/>
                </a:rPr>
                <a:t>What Are the Differences in Income Statements for Proprietorship and a Partnership?</a:t>
              </a:r>
            </a:p>
            <a:p>
              <a:pPr algn="ctr">
                <a:lnSpc>
                  <a:spcPts val="4749"/>
                </a:lnSpc>
              </a:pPr>
              <a:endParaRPr lang="en-US" sz="3799" u="sng" spc="-75">
                <a:solidFill>
                  <a:srgbClr val="FBAF00"/>
                </a:solidFill>
                <a:latin typeface="Barlow Light"/>
                <a:hlinkClick r:id="rId4" tooltip="https://smallbusiness.chron.com/differences-income-statements-proprietorship-partnership-14718.html"/>
              </a:endParaRPr>
            </a:p>
            <a:p>
              <a:pPr algn="ctr">
                <a:lnSpc>
                  <a:spcPts val="4749"/>
                </a:lnSpc>
              </a:pPr>
              <a:r>
                <a:rPr lang="en-US" sz="3799" u="sng" spc="-75">
                  <a:solidFill>
                    <a:srgbClr val="FBAF00"/>
                  </a:solidFill>
                  <a:latin typeface="Barlow Light"/>
                  <a:hlinkClick r:id="rId5" tooltip="https://christygarrett.weebly.com/uploads/6/5/7/0/6570222/glencoe_accounting_chp9.pdf"/>
                </a:rPr>
                <a:t>Financial Statements for a Sole Proprietorship</a:t>
              </a:r>
            </a:p>
            <a:p>
              <a:pPr algn="ctr">
                <a:lnSpc>
                  <a:spcPts val="4749"/>
                </a:lnSpc>
              </a:pPr>
              <a:endParaRPr lang="en-US" sz="3799" u="sng" spc="-75">
                <a:solidFill>
                  <a:srgbClr val="FBAF00"/>
                </a:solidFill>
                <a:latin typeface="Barlow Light"/>
                <a:hlinkClick r:id="rId5" tooltip="https://christygarrett.weebly.com/uploads/6/5/7/0/6570222/glencoe_accounting_chp9.pdf"/>
              </a:endParaRPr>
            </a:p>
            <a:p>
              <a:pPr algn="ctr">
                <a:lnSpc>
                  <a:spcPts val="4749"/>
                </a:lnSpc>
              </a:pPr>
              <a:r>
                <a:rPr lang="en-US" sz="3799" u="sng" spc="-75">
                  <a:solidFill>
                    <a:srgbClr val="FBAF00"/>
                  </a:solidFill>
                  <a:latin typeface="Barlow Light"/>
                  <a:hlinkClick r:id="rId6" tooltip="https://smallbusiness.chron.com/prepare-financial-statement-partnership-firm-75582.html"/>
                </a:rPr>
                <a:t>How to Prepare a Financial Statement of a Partnership Firm</a:t>
              </a:r>
            </a:p>
            <a:p>
              <a:pPr algn="ctr">
                <a:lnSpc>
                  <a:spcPts val="4749"/>
                </a:lnSpc>
              </a:pPr>
              <a:endParaRPr lang="en-US" sz="3799" u="sng" spc="-75">
                <a:solidFill>
                  <a:srgbClr val="FBAF00"/>
                </a:solidFill>
                <a:latin typeface="Barlow Light"/>
                <a:hlinkClick r:id="rId6" tooltip="https://smallbusiness.chron.com/prepare-financial-statement-partnership-firm-75582.html"/>
              </a:endParaRPr>
            </a:p>
            <a:p>
              <a:pPr algn="ctr">
                <a:lnSpc>
                  <a:spcPts val="4749"/>
                </a:lnSpc>
              </a:pPr>
              <a:r>
                <a:rPr lang="en-US" sz="3799" u="sng" spc="-75">
                  <a:solidFill>
                    <a:srgbClr val="FBAF00"/>
                  </a:solidFill>
                  <a:latin typeface="Barlow Light"/>
                  <a:hlinkClick r:id="rId7" tooltip="https://www.springly.org/en-us/blog/essential-nonprofit-financial-statements/"/>
                </a:rPr>
                <a:t>Understanding the 4 Essential Nonprofit Financial Statements</a:t>
              </a:r>
            </a:p>
            <a:p>
              <a:pPr marL="0" lvl="0" indent="0" algn="ctr">
                <a:lnSpc>
                  <a:spcPts val="4749"/>
                </a:lnSpc>
                <a:spcBef>
                  <a:spcPct val="0"/>
                </a:spcBef>
              </a:pPr>
              <a:endParaRPr lang="en-US" sz="3799" u="sng" spc="-75">
                <a:solidFill>
                  <a:srgbClr val="FBAF00"/>
                </a:solidFill>
                <a:latin typeface="Barlow Light"/>
                <a:hlinkClick r:id="rId7" tooltip="https://www.springly.org/en-us/blog/essential-nonprofit-financial-statements/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C4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56675" y="4440363"/>
            <a:ext cx="8126490" cy="5563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499"/>
              </a:lnSpc>
            </a:pPr>
            <a:r>
              <a:rPr lang="en-US" sz="4399" spc="-87">
                <a:solidFill>
                  <a:srgbClr val="000000"/>
                </a:solidFill>
                <a:latin typeface="Barlow Light"/>
              </a:rPr>
              <a:t>Read the information here:</a:t>
            </a:r>
          </a:p>
          <a:p>
            <a:pPr>
              <a:lnSpc>
                <a:spcPts val="5499"/>
              </a:lnSpc>
            </a:pPr>
            <a:endParaRPr lang="en-US" sz="4399" spc="-87">
              <a:solidFill>
                <a:srgbClr val="000000"/>
              </a:solidFill>
              <a:latin typeface="Barlow Light"/>
            </a:endParaRPr>
          </a:p>
          <a:p>
            <a:pPr algn="l">
              <a:lnSpc>
                <a:spcPts val="5499"/>
              </a:lnSpc>
            </a:pPr>
            <a:r>
              <a:rPr lang="en-US" sz="4399" u="sng" spc="-87">
                <a:solidFill>
                  <a:srgbClr val="000000"/>
                </a:solidFill>
                <a:latin typeface="Barlow Light"/>
                <a:hlinkClick r:id="rId2" tooltip="https://www.accaglobal.com/in/en/student/exam-support-resources/fundamentals-exams-study-resources/f3/technical-articles/adjustments-financial-statements.html"/>
              </a:rPr>
              <a:t>https://www.accaglobal.com/in/en/student/exam-support-resources/fundamentals-exams-study-resources/f3/technical-articles/adjustments-financial-statements.html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880129" y="1414204"/>
            <a:ext cx="9339864" cy="6860555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98356" y="396239"/>
            <a:ext cx="9387177" cy="5099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 spc="400">
                <a:solidFill>
                  <a:srgbClr val="FF32AF"/>
                </a:solidFill>
                <a:latin typeface="Shrikhand Bold"/>
              </a:rPr>
              <a:t>Adjustments to financial statements</a:t>
            </a:r>
          </a:p>
          <a:p>
            <a:pPr algn="ctr">
              <a:lnSpc>
                <a:spcPts val="8000"/>
              </a:lnSpc>
            </a:pPr>
            <a:endParaRPr lang="en-US" sz="8000" spc="400">
              <a:solidFill>
                <a:srgbClr val="FF32AF"/>
              </a:solidFill>
              <a:latin typeface="Shrikhand Bold"/>
            </a:endParaRPr>
          </a:p>
          <a:p>
            <a:pPr marL="0" lvl="0" indent="0" algn="ctr">
              <a:lnSpc>
                <a:spcPts val="8000"/>
              </a:lnSpc>
              <a:spcBef>
                <a:spcPct val="0"/>
              </a:spcBef>
            </a:pPr>
            <a:endParaRPr lang="en-US" sz="8000" spc="400">
              <a:solidFill>
                <a:srgbClr val="FF32AF"/>
              </a:solidFill>
              <a:latin typeface="Shrikhand 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2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03412" y="-84076"/>
            <a:ext cx="7547381" cy="10768430"/>
            <a:chOff x="0" y="0"/>
            <a:chExt cx="1758745" cy="25093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58745" cy="2509337"/>
            </a:xfrm>
            <a:custGeom>
              <a:avLst/>
              <a:gdLst/>
              <a:ahLst/>
              <a:cxnLst/>
              <a:rect l="l" t="t" r="r" b="b"/>
              <a:pathLst>
                <a:path w="1758745" h="2509337">
                  <a:moveTo>
                    <a:pt x="0" y="0"/>
                  </a:moveTo>
                  <a:lnTo>
                    <a:pt x="1758745" y="0"/>
                  </a:lnTo>
                  <a:lnTo>
                    <a:pt x="1758745" y="2509337"/>
                  </a:lnTo>
                  <a:lnTo>
                    <a:pt x="0" y="2509337"/>
                  </a:lnTo>
                  <a:close/>
                </a:path>
              </a:pathLst>
            </a:custGeom>
            <a:solidFill>
              <a:srgbClr val="2A9D8F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873601" y="554560"/>
            <a:ext cx="9720712" cy="6447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99"/>
              </a:lnSpc>
            </a:pPr>
            <a:r>
              <a:rPr lang="en-US" sz="10099" spc="40">
                <a:solidFill>
                  <a:srgbClr val="352652"/>
                </a:solidFill>
                <a:latin typeface="Barlow SemiCondensed Bold"/>
              </a:rPr>
              <a:t>A Guide to Accounting Software Features and Benefits</a:t>
            </a:r>
          </a:p>
          <a:p>
            <a:pPr algn="ctr">
              <a:lnSpc>
                <a:spcPts val="10099"/>
              </a:lnSpc>
            </a:pPr>
            <a:endParaRPr lang="en-US" sz="10099" spc="40">
              <a:solidFill>
                <a:srgbClr val="352652"/>
              </a:solidFill>
              <a:latin typeface="Barlow SemiCondensed Bold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11877815" y="4616529"/>
            <a:ext cx="5381485" cy="1414780"/>
            <a:chOff x="0" y="0"/>
            <a:chExt cx="7175313" cy="1886373"/>
          </a:xfrm>
        </p:grpSpPr>
        <p:sp>
          <p:nvSpPr>
            <p:cNvPr id="6" name="TextBox 6"/>
            <p:cNvSpPr txBox="1"/>
            <p:nvPr/>
          </p:nvSpPr>
          <p:spPr>
            <a:xfrm>
              <a:off x="762145" y="-66675"/>
              <a:ext cx="6413168" cy="19530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919"/>
                </a:lnSpc>
                <a:spcBef>
                  <a:spcPct val="0"/>
                </a:spcBef>
              </a:pPr>
              <a:r>
                <a:rPr lang="en-US" sz="2799" u="sng">
                  <a:solidFill>
                    <a:srgbClr val="FFFFFF"/>
                  </a:solidFill>
                  <a:latin typeface="Barlow Light Bold"/>
                  <a:hlinkClick r:id="rId2" tooltip="https://www.business.com/articles/features-of-accounting-software/"/>
                </a:rPr>
                <a:t>https://www.business.com/articles/features-of-accounting-software/</a:t>
              </a:r>
            </a:p>
          </p:txBody>
        </p:sp>
        <p:sp>
          <p:nvSpPr>
            <p:cNvPr id="7" name="AutoShape 7"/>
            <p:cNvSpPr/>
            <p:nvPr/>
          </p:nvSpPr>
          <p:spPr>
            <a:xfrm rot="-5400000">
              <a:off x="-670878" y="670878"/>
              <a:ext cx="1405255" cy="0"/>
            </a:xfrm>
            <a:prstGeom prst="line">
              <a:avLst/>
            </a:prstGeom>
            <a:ln w="63500" cap="flat">
              <a:solidFill>
                <a:srgbClr val="352652"/>
              </a:solidFill>
              <a:prstDash val="solid"/>
              <a:headEnd type="none" w="sm" len="sm"/>
              <a:tailEnd type="none" w="sm" len="sm"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873601" y="6364080"/>
            <a:ext cx="10409857" cy="4770285"/>
            <a:chOff x="0" y="0"/>
            <a:chExt cx="13879809" cy="6360380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11027198" y="708458"/>
              <a:ext cx="2852611" cy="5300459"/>
            </a:xfrm>
            <a:prstGeom prst="rect">
              <a:avLst/>
            </a:prstGeom>
          </p:spPr>
        </p:pic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2674670" cy="63603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222</Words>
  <Application>Microsoft Office PowerPoint</Application>
  <PresentationFormat>Custom</PresentationFormat>
  <Paragraphs>37</Paragraphs>
  <Slides>14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Shrikhand Bold</vt:lpstr>
      <vt:lpstr>Arial</vt:lpstr>
      <vt:lpstr>Barlow SemiCondensed Bold</vt:lpstr>
      <vt:lpstr>Calibri</vt:lpstr>
      <vt:lpstr>Barlow Light</vt:lpstr>
      <vt:lpstr>Alfa Slab One Bold</vt:lpstr>
      <vt:lpstr>Barlow Light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5 Lesson 4 &amp; 5</dc:title>
  <cp:lastModifiedBy>Sasha-Lee Sommers</cp:lastModifiedBy>
  <cp:revision>2</cp:revision>
  <dcterms:created xsi:type="dcterms:W3CDTF">2006-08-16T00:00:00Z</dcterms:created>
  <dcterms:modified xsi:type="dcterms:W3CDTF">2023-03-13T22:21:42Z</dcterms:modified>
  <dc:identifier>DAFdHFMnDss</dc:identifier>
</cp:coreProperties>
</file>