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Shrikhand" charset="1" panose="02000000000000000000"/>
      <p:regular r:id="rId10"/>
    </p:embeddedFont>
    <p:embeddedFont>
      <p:font typeface="Barlow SemiCondensed Bold" charset="1" panose="00000706000000000000"/>
      <p:regular r:id="rId11"/>
    </p:embeddedFont>
    <p:embeddedFont>
      <p:font typeface="Barlow SemiCondensed Bold Bold" charset="1" panose="00000A06000000000000"/>
      <p:regular r:id="rId12"/>
    </p:embeddedFont>
    <p:embeddedFont>
      <p:font typeface="Barlow SemiCondensed Bold Italics" charset="1" panose="00000706000000000000"/>
      <p:regular r:id="rId13"/>
    </p:embeddedFont>
    <p:embeddedFont>
      <p:font typeface="Barlow SemiCondensed Bold Bold Italics" charset="1" panose="00000A06000000000000"/>
      <p:regular r:id="rId14"/>
    </p:embeddedFont>
    <p:embeddedFont>
      <p:font typeface="Barlow Light" charset="1" panose="00000400000000000000"/>
      <p:regular r:id="rId15"/>
    </p:embeddedFont>
    <p:embeddedFont>
      <p:font typeface="Barlow Light Bold" charset="1" panose="00000500000000000000"/>
      <p:regular r:id="rId16"/>
    </p:embeddedFont>
    <p:embeddedFont>
      <p:font typeface="Barlow Light Italics" charset="1" panose="00000400000000000000"/>
      <p:regular r:id="rId17"/>
    </p:embeddedFont>
    <p:embeddedFont>
      <p:font typeface="Barlow Light Bold Italics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edukedar.com/basics-of-accounting/" TargetMode="External" Type="http://schemas.openxmlformats.org/officeDocument/2006/relationships/hyperlink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indeed.com/career-advice/career-development/accounting-branches" TargetMode="External" Type="http://schemas.openxmlformats.org/officeDocument/2006/relationships/hyperlink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www.zoho.com/books/guides/management-accounting.html#:~:text=What%20is%20management%20accounting%3F,primarily%20used%20for%20internal%20purposes." TargetMode="External" Type="http://schemas.openxmlformats.org/officeDocument/2006/relationships/hyperlink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netsuite.com/portal/resource/articles/inventory-management/inventory-management.shtml" TargetMode="External" Type="http://schemas.openxmlformats.org/officeDocument/2006/relationships/hyperlink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https://www.investopedia.com/terms/c/cost-accounting.asp#:~:text=Cost%20accounting%20is%20a%20form,be%20used%20for%20internal%20purposes." TargetMode="External" Type="http://schemas.openxmlformats.org/officeDocument/2006/relationships/hyperlink"/><Relationship Id="rId8" Target="https://www.wallstreetmojo.com/cost-accounting-vs-management-accounting/" TargetMode="External" Type="http://schemas.openxmlformats.org/officeDocument/2006/relationships/hyperlink"/><Relationship Id="rId9" Target="https://magnimetrics.com/job-costing-in-management-accounting/#:~:text=It's%20an%20accounting%20tool%20allowing,materials%2C%20labor%2C%20and%20overheads." TargetMode="External" Type="http://schemas.openxmlformats.org/officeDocument/2006/relationships/hyperlink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smallbusiness.chron.com/advantages-management-accounting-3983.html" TargetMode="External" Type="http://schemas.openxmlformats.org/officeDocument/2006/relationships/hyperlink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www.uschamber.com/co/run/finance/management-accounting-streamlining-business-operations" TargetMode="External" Type="http://schemas.openxmlformats.org/officeDocument/2006/relationships/hyperlink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financialyard.com/the-limitations-of-management-accounting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2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397353"/>
            <a:ext cx="9406794" cy="11081707"/>
            <a:chOff x="0" y="0"/>
            <a:chExt cx="2192039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r="r" b="b" t="t" l="l"/>
              <a:pathLst>
                <a:path h="2582339" w="2192038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E76F51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12939" y="1028700"/>
            <a:ext cx="13537313" cy="9549959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54138" y="3887470"/>
            <a:ext cx="8052735" cy="2702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spc="613">
                <a:solidFill>
                  <a:srgbClr val="352652"/>
                </a:solidFill>
                <a:latin typeface="Barlow SemiCondensed Bold"/>
              </a:rPr>
              <a:t>ACCOUNTING PRINCIPLES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E76F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933700"/>
            <a:ext cx="16230600" cy="464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2000" spc="600">
                <a:solidFill>
                  <a:srgbClr val="FF32AF"/>
                </a:solidFill>
                <a:latin typeface="Shrikhand Bold"/>
              </a:rPr>
              <a:t>Purpose and Scope of </a:t>
            </a:r>
          </a:p>
          <a:p>
            <a:pPr algn="ctr" marL="0" indent="0" lvl="0">
              <a:lnSpc>
                <a:spcPts val="12000"/>
              </a:lnSpc>
              <a:spcBef>
                <a:spcPct val="0"/>
              </a:spcBef>
            </a:pPr>
            <a:r>
              <a:rPr lang="en-US" sz="12000" spc="600">
                <a:solidFill>
                  <a:srgbClr val="FF32AF"/>
                </a:solidFill>
                <a:latin typeface="Shrikhand Bold"/>
              </a:rPr>
              <a:t>Accounting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C4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59044" y="3738245"/>
            <a:ext cx="8126490" cy="278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Read the information here:</a:t>
            </a:r>
          </a:p>
          <a:p>
            <a:pPr>
              <a:lnSpc>
                <a:spcPts val="5499"/>
              </a:lnSpc>
            </a:pPr>
          </a:p>
          <a:p>
            <a:pPr algn="l">
              <a:lnSpc>
                <a:spcPts val="5499"/>
              </a:lnSpc>
            </a:pPr>
            <a:r>
              <a:rPr lang="en-US" sz="4399" spc="-87" u="sng">
                <a:solidFill>
                  <a:srgbClr val="000000"/>
                </a:solidFill>
                <a:latin typeface="Barlow Light"/>
                <a:hlinkClick r:id="rId2" tooltip="https://edukedar.com/basics-of-accounting/"/>
              </a:rPr>
              <a:t>https://edukedar.com/basics-of-accounting/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880129" y="1414204"/>
            <a:ext cx="9339864" cy="686055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98356" y="1181100"/>
            <a:ext cx="9387177" cy="207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000"/>
              </a:lnSpc>
              <a:spcBef>
                <a:spcPct val="0"/>
              </a:spcBef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Basics of Accounting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C4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578924"/>
            <a:ext cx="8126490" cy="486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 Bold"/>
              </a:rPr>
              <a:t>Review the following:</a:t>
            </a:r>
          </a:p>
          <a:p>
            <a:pPr>
              <a:lnSpc>
                <a:spcPts val="5499"/>
              </a:lnSpc>
            </a:pPr>
          </a:p>
          <a:p>
            <a:pPr marL="949959" indent="-474979" lvl="1">
              <a:lnSpc>
                <a:spcPts val="5499"/>
              </a:lnSpc>
              <a:buFont typeface="Arial"/>
              <a:buChar char="•"/>
            </a:pPr>
            <a:r>
              <a:rPr lang="en-US" sz="4399" spc="-87" u="sng">
                <a:solidFill>
                  <a:srgbClr val="000000"/>
                </a:solidFill>
                <a:latin typeface="Barlow Light Bold"/>
                <a:hlinkClick r:id="rId2" tooltip="https://www.indeed.com/career-advice/career-development/accounting-branches"/>
              </a:rPr>
              <a:t>https://www.indeed.com/career-advice/career-development/accounting-branches</a:t>
            </a:r>
          </a:p>
          <a:p>
            <a:pPr algn="l">
              <a:lnSpc>
                <a:spcPts val="5499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972610" y="3767334"/>
            <a:ext cx="8875783" cy="651966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60256" y="152400"/>
            <a:ext cx="17927744" cy="5099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How Does Accounting Information Help in Decision Making? The Employer’s Guide</a:t>
            </a:r>
          </a:p>
          <a:p>
            <a:pPr algn="r" marL="0" indent="0" lvl="0">
              <a:lnSpc>
                <a:spcPts val="80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2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003412" y="-84076"/>
            <a:ext cx="7547381" cy="10768430"/>
            <a:chOff x="0" y="0"/>
            <a:chExt cx="1758745" cy="25093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r="r" b="b" t="t" l="l"/>
              <a:pathLst>
                <a:path h="2509337" w="1758745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73601" y="554560"/>
            <a:ext cx="9720712" cy="5171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99"/>
              </a:lnSpc>
            </a:pPr>
            <a:r>
              <a:rPr lang="en-US" sz="10099" spc="40">
                <a:solidFill>
                  <a:srgbClr val="352652"/>
                </a:solidFill>
                <a:latin typeface="Barlow SemiCondensed Bold"/>
              </a:rPr>
              <a:t>Role Of Technology In Accounting</a:t>
            </a:r>
          </a:p>
          <a:p>
            <a:pPr algn="ctr">
              <a:lnSpc>
                <a:spcPts val="10099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1877815" y="4616529"/>
            <a:ext cx="5381485" cy="1053941"/>
            <a:chOff x="0" y="0"/>
            <a:chExt cx="7175313" cy="140525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762145" y="-66675"/>
              <a:ext cx="6413168" cy="1292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19"/>
                </a:lnSpc>
                <a:spcBef>
                  <a:spcPct val="0"/>
                </a:spcBef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</a:rPr>
                <a:t>https://s20.in/blog/role-of-technology-in-accounting/</a:t>
              </a:r>
            </a:p>
          </p:txBody>
        </p:sp>
        <p:sp>
          <p:nvSpPr>
            <p:cNvPr name="AutoShape 7" id="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cap="flat" w="63500">
              <a:solidFill>
                <a:srgbClr val="352652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73601" y="6364080"/>
            <a:ext cx="10409857" cy="4770285"/>
            <a:chOff x="0" y="0"/>
            <a:chExt cx="13879809" cy="636038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674670" cy="63603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2859694"/>
            <a:ext cx="9660663" cy="3236602"/>
            <a:chOff x="0" y="0"/>
            <a:chExt cx="12880884" cy="431546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31079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MANAGEMENT ACCOUNTING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3397047"/>
              <a:ext cx="11773419" cy="9184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499"/>
                </a:lnSpc>
                <a:spcBef>
                  <a:spcPct val="0"/>
                </a:spcBef>
              </a:pPr>
              <a:r>
                <a:rPr lang="en-US" sz="4399" spc="-87" u="sng">
                  <a:solidFill>
                    <a:srgbClr val="000000"/>
                  </a:solidFill>
                  <a:latin typeface="Barlow Light"/>
                  <a:hlinkClick r:id="rId4" tooltip="https://www.zoho.com/books/guides/management-accounting.html#:~:text=What%20is%20management%20accounting%3F,primarily%20used%20for%20internal%20purposes."/>
                </a:rPr>
                <a:t>READ HERE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2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94867" y="0"/>
            <a:ext cx="7547381" cy="10768430"/>
            <a:chOff x="0" y="0"/>
            <a:chExt cx="1758745" cy="25093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r="r" b="b" t="t" l="l"/>
              <a:pathLst>
                <a:path h="2509337" w="1758745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73601" y="1997800"/>
            <a:ext cx="9720712" cy="2618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99"/>
              </a:lnSpc>
            </a:pPr>
            <a:r>
              <a:rPr lang="en-US" sz="10099" spc="40">
                <a:solidFill>
                  <a:srgbClr val="352652"/>
                </a:solidFill>
                <a:latin typeface="Barlow SemiCondensed Bold"/>
              </a:rPr>
              <a:t>Management Accounting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1877815" y="5384215"/>
            <a:ext cx="5381485" cy="1053941"/>
            <a:chOff x="0" y="0"/>
            <a:chExt cx="7175313" cy="140525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762145" y="-76200"/>
              <a:ext cx="6413168" cy="761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sz="3399" u="sng">
                  <a:solidFill>
                    <a:srgbClr val="FFFFFF"/>
                  </a:solidFill>
                  <a:latin typeface="Barlow Light Bold"/>
                  <a:hlinkClick r:id="rId2" tooltip="https://www.netsuite.com/portal/resource/articles/inventory-management/inventory-management.shtml"/>
                </a:rPr>
                <a:t>Inventory Management</a:t>
              </a:r>
            </a:p>
          </p:txBody>
        </p:sp>
        <p:sp>
          <p:nvSpPr>
            <p:cNvPr name="AutoShape 7" id="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cap="flat" w="63500">
              <a:solidFill>
                <a:srgbClr val="352652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73601" y="6364080"/>
            <a:ext cx="10409857" cy="4770285"/>
            <a:chOff x="0" y="0"/>
            <a:chExt cx="13879809" cy="636038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674670" cy="6360380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11877815" y="1807300"/>
            <a:ext cx="5381485" cy="1983740"/>
            <a:chOff x="0" y="0"/>
            <a:chExt cx="7175313" cy="264498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762145" y="-66675"/>
              <a:ext cx="6413168" cy="27116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 u="sng">
                  <a:solidFill>
                    <a:srgbClr val="FFFFFF"/>
                  </a:solidFill>
                  <a:latin typeface="Barlow Light Bold"/>
                  <a:hlinkClick r:id="rId7" tooltip="https://www.investopedia.com/terms/c/cost-accounting.asp#:~:text=Cost%20accounting%20is%20a%20form,be%20used%20for%20internal%20purposes."/>
                </a:rPr>
                <a:t>Cost Accounting</a:t>
              </a:r>
            </a:p>
            <a:p>
              <a:pPr>
                <a:lnSpc>
                  <a:spcPts val="4059"/>
                </a:lnSpc>
              </a:pPr>
            </a:p>
            <a:p>
              <a:pPr algn="l" marL="0" indent="0" lvl="0">
                <a:lnSpc>
                  <a:spcPts val="4059"/>
                </a:lnSpc>
                <a:spcBef>
                  <a:spcPct val="0"/>
                </a:spcBef>
              </a:pPr>
              <a:r>
                <a:rPr lang="en-US" sz="2899" u="sng">
                  <a:solidFill>
                    <a:srgbClr val="FFFFFF"/>
                  </a:solidFill>
                  <a:latin typeface="Barlow Light Bold"/>
                  <a:hlinkClick r:id="rId8" tooltip="https://www.wallstreetmojo.com/cost-accounting-vs-management-accounting/"/>
                </a:rPr>
                <a:t>Cost Accounting vs Management Accounting</a:t>
              </a:r>
            </a:p>
          </p:txBody>
        </p:sp>
        <p:sp>
          <p:nvSpPr>
            <p:cNvPr name="AutoShape 13" id="13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cap="flat" w="63500">
              <a:solidFill>
                <a:srgbClr val="352652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1877815" y="7695282"/>
            <a:ext cx="5381485" cy="1053941"/>
            <a:chOff x="0" y="0"/>
            <a:chExt cx="7175313" cy="1405255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762145" y="-76200"/>
              <a:ext cx="6413168" cy="761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sz="3399" u="sng">
                  <a:solidFill>
                    <a:srgbClr val="FFFFFF"/>
                  </a:solidFill>
                  <a:latin typeface="Barlow Light Bold"/>
                  <a:hlinkClick r:id="rId9" tooltip="https://magnimetrics.com/job-costing-in-management-accounting/#:~:text=It's%20an%20accounting%20tool%20allowing,materials%2C%20labor%2C%20and%20overheads."/>
                </a:rPr>
                <a:t>Job Costing</a:t>
              </a:r>
            </a:p>
          </p:txBody>
        </p:sp>
        <p:sp>
          <p:nvSpPr>
            <p:cNvPr name="AutoShape 16" id="16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cap="flat" w="63500">
              <a:solidFill>
                <a:srgbClr val="352652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1556357"/>
            <a:ext cx="9660663" cy="5843277"/>
            <a:chOff x="0" y="0"/>
            <a:chExt cx="12880884" cy="779103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6079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THE ADVANTAGES OF MANAGEMENT ACCOUNTING</a:t>
              </a:r>
            </a:p>
            <a:p>
              <a:pPr>
                <a:lnSpc>
                  <a:spcPts val="879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368847"/>
              <a:ext cx="11773419" cy="1422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49"/>
                </a:lnSpc>
                <a:spcBef>
                  <a:spcPct val="0"/>
                </a:spcBef>
              </a:pPr>
              <a:r>
                <a:rPr lang="en-US" sz="3399" spc="-67" u="sng">
                  <a:solidFill>
                    <a:srgbClr val="000000"/>
                  </a:solidFill>
                  <a:latin typeface="Barlow Light"/>
                  <a:hlinkClick r:id="rId4" tooltip="https://smallbusiness.chron.com/advantages-management-accounting-3983.html"/>
                </a:rPr>
                <a:t>https://smallbusiness.chron.com/advantages-management-accounting-3983.html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175232"/>
            <a:ext cx="9660663" cy="8605527"/>
            <a:chOff x="0" y="0"/>
            <a:chExt cx="12880884" cy="1147403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90515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HOW MANAGEMENT ACCOUNTING STREAMLINES YOUR BUSINESS OPERATIONS</a:t>
              </a:r>
            </a:p>
            <a:p>
              <a:pPr>
                <a:lnSpc>
                  <a:spcPts val="879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9340647"/>
              <a:ext cx="11773419" cy="21333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49"/>
                </a:lnSpc>
                <a:spcBef>
                  <a:spcPct val="0"/>
                </a:spcBef>
              </a:pPr>
              <a:r>
                <a:rPr lang="en-US" sz="3399" spc="-67" u="sng">
                  <a:solidFill>
                    <a:srgbClr val="000000"/>
                  </a:solidFill>
                  <a:latin typeface="Barlow Light"/>
                  <a:hlinkClick r:id="rId4" tooltip="https://www.uschamber.com/co/run/finance/management-accounting-streamlining-business-operations"/>
                </a:rPr>
                <a:t>https://www.uschamber.com/co/run/finance/management-accounting-streamlining-business-operations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1556357"/>
            <a:ext cx="9660663" cy="5843277"/>
            <a:chOff x="0" y="0"/>
            <a:chExt cx="12880884" cy="779103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6079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THE LIMITATIONS OF MANAGEMENT ACCOUNTING</a:t>
              </a:r>
            </a:p>
            <a:p>
              <a:pPr>
                <a:lnSpc>
                  <a:spcPts val="879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368847"/>
              <a:ext cx="11773419" cy="1422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49"/>
                </a:lnSpc>
                <a:spcBef>
                  <a:spcPct val="0"/>
                </a:spcBef>
              </a:pPr>
              <a:r>
                <a:rPr lang="en-US" sz="3399" spc="-67" u="sng">
                  <a:solidFill>
                    <a:srgbClr val="000000"/>
                  </a:solidFill>
                  <a:latin typeface="Barlow Light"/>
                  <a:hlinkClick r:id="rId4" tooltip="https://financialyard.com/the-limitations-of-management-accounting/"/>
                </a:rPr>
                <a:t>https://financialyard.com/the-limitations-of-management-accounting/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DAFa2seJe34</dc:identifier>
  <dcterms:modified xsi:type="dcterms:W3CDTF">2011-08-01T06:04:30Z</dcterms:modified>
  <cp:revision>1</cp:revision>
  <dc:title>Unit 5 Lesson 2</dc:title>
</cp:coreProperties>
</file>