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Barlow Light" panose="00000400000000000000" pitchFamily="2" charset="0"/>
      <p:regular r:id="rId14"/>
    </p:embeddedFont>
    <p:embeddedFont>
      <p:font typeface="Barlow Light Bold" panose="020B0604020202020204" charset="0"/>
      <p:regular r:id="rId15"/>
    </p:embeddedFont>
    <p:embeddedFont>
      <p:font typeface="Barlow Light Bold Italics" panose="020B0604020202020204" charset="0"/>
      <p:regular r:id="rId16"/>
    </p:embeddedFont>
    <p:embeddedFont>
      <p:font typeface="Barlow SemiCondensed Bold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nva San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indeed.com/career-advice/career-development/accounting-branches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hyperlink" Target="https://www.accounting.com/careers/" TargetMode="External"/><Relationship Id="rId7" Type="http://schemas.openxmlformats.org/officeDocument/2006/relationships/image" Target="../media/image7.png"/><Relationship Id="rId2" Type="http://schemas.openxmlformats.org/officeDocument/2006/relationships/hyperlink" Target="https://www.northeastern.edu/bachelors-completion/news/what-does-an-accountant-do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hyperlink" Target="https://www.franklin.edu/blog/accounting-mvp/accounting-career-path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www.huneety.com/positions/commercial-finance-manager/" TargetMode="External"/><Relationship Id="rId7" Type="http://schemas.openxmlformats.org/officeDocument/2006/relationships/image" Target="../media/image10.svg"/><Relationship Id="rId2" Type="http://schemas.openxmlformats.org/officeDocument/2006/relationships/hyperlink" Target="https://nucleuscommercialfinance.com/blog/what-is-commercial-finance-everything-you-need-to-know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hyperlink" Target="https://www.indeed.com/career-advice/career-development/record-to-report" TargetMode="External"/><Relationship Id="rId4" Type="http://schemas.openxmlformats.org/officeDocument/2006/relationships/hyperlink" Target="https://www.investopedia.com/terms/p/purchasetopay.asp" TargetMode="External"/><Relationship Id="rId9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olvexia.com/blog/15-crucial-skills-of-an-accountan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indeed.com/career-advice/career-development/accountant-competencie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Abi56urip1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mallbusiness.chron.com/internal-external-users-companys-financial-statements-70132.html" TargetMode="External"/><Relationship Id="rId4" Type="http://schemas.openxmlformats.org/officeDocument/2006/relationships/hyperlink" Target="https://www.accountingtools.com/articles/users-of-financial-informatio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mallbusiness.chron.com/role-accounting-modern-business-environment-4010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2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397353"/>
            <a:ext cx="9406794" cy="11081707"/>
            <a:chOff x="0" y="0"/>
            <a:chExt cx="2192039" cy="2582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2038" cy="2582339"/>
            </a:xfrm>
            <a:custGeom>
              <a:avLst/>
              <a:gdLst/>
              <a:ahLst/>
              <a:cxnLst/>
              <a:rect l="l" t="t" r="r" b="b"/>
              <a:pathLst>
                <a:path w="2192038" h="2582339">
                  <a:moveTo>
                    <a:pt x="0" y="0"/>
                  </a:moveTo>
                  <a:lnTo>
                    <a:pt x="2192038" y="0"/>
                  </a:lnTo>
                  <a:lnTo>
                    <a:pt x="2192038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E76F51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12939" y="1028700"/>
            <a:ext cx="13537313" cy="954995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54138" y="3887470"/>
            <a:ext cx="8052735" cy="2702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0"/>
              </a:lnSpc>
            </a:pPr>
            <a:r>
              <a:rPr lang="en-US" sz="10400" spc="613">
                <a:solidFill>
                  <a:srgbClr val="352652"/>
                </a:solidFill>
                <a:latin typeface="Barlow SemiCondensed Bold"/>
              </a:rPr>
              <a:t>ACCOUNTING PRINCIPLES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6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31361" y="1501774"/>
            <a:ext cx="16230600" cy="7755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0"/>
              </a:lnSpc>
            </a:pPr>
            <a:r>
              <a:rPr lang="en-US" sz="20000" spc="1000" dirty="0">
                <a:solidFill>
                  <a:schemeClr val="bg1"/>
                </a:solidFill>
                <a:latin typeface="Shrikhand Bold"/>
              </a:rPr>
              <a:t>Branches </a:t>
            </a:r>
          </a:p>
          <a:p>
            <a:pPr algn="ctr">
              <a:lnSpc>
                <a:spcPts val="20000"/>
              </a:lnSpc>
            </a:pPr>
            <a:r>
              <a:rPr lang="en-US" sz="20000" spc="1000" dirty="0">
                <a:solidFill>
                  <a:schemeClr val="bg1"/>
                </a:solidFill>
                <a:latin typeface="Shrikhand Bold"/>
              </a:rPr>
              <a:t>of </a:t>
            </a:r>
          </a:p>
          <a:p>
            <a:pPr marL="0" lvl="0" indent="0" algn="ctr">
              <a:lnSpc>
                <a:spcPts val="19500"/>
              </a:lnSpc>
              <a:spcBef>
                <a:spcPct val="0"/>
              </a:spcBef>
            </a:pPr>
            <a:r>
              <a:rPr lang="en-US" sz="19500" spc="975" dirty="0">
                <a:solidFill>
                  <a:schemeClr val="bg1"/>
                </a:solidFill>
                <a:latin typeface="Shrikhand Bold"/>
              </a:rPr>
              <a:t>Accounting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C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833329"/>
            <a:ext cx="8126490" cy="5563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59" lvl="1" indent="-474979">
              <a:lnSpc>
                <a:spcPts val="5499"/>
              </a:lnSpc>
              <a:buFont typeface="Arial"/>
              <a:buChar char="•"/>
            </a:pPr>
            <a:r>
              <a:rPr lang="en-US" sz="4399" spc="-87">
                <a:solidFill>
                  <a:srgbClr val="000000"/>
                </a:solidFill>
                <a:latin typeface="Barlow Light"/>
              </a:rPr>
              <a:t>Financial </a:t>
            </a:r>
          </a:p>
          <a:p>
            <a:pPr marL="949959" lvl="1" indent="-474979">
              <a:lnSpc>
                <a:spcPts val="5499"/>
              </a:lnSpc>
              <a:buFont typeface="Arial"/>
              <a:buChar char="•"/>
            </a:pPr>
            <a:r>
              <a:rPr lang="en-US" sz="4399" spc="-87">
                <a:solidFill>
                  <a:srgbClr val="000000"/>
                </a:solidFill>
                <a:latin typeface="Barlow Light"/>
              </a:rPr>
              <a:t>Management </a:t>
            </a:r>
          </a:p>
          <a:p>
            <a:pPr marL="949959" lvl="1" indent="-474979">
              <a:lnSpc>
                <a:spcPts val="5499"/>
              </a:lnSpc>
              <a:buFont typeface="Arial"/>
              <a:buChar char="•"/>
            </a:pPr>
            <a:r>
              <a:rPr lang="en-US" sz="4399" spc="-87">
                <a:solidFill>
                  <a:srgbClr val="000000"/>
                </a:solidFill>
                <a:latin typeface="Barlow Light"/>
              </a:rPr>
              <a:t>Auditing</a:t>
            </a:r>
          </a:p>
          <a:p>
            <a:pPr marL="949959" lvl="1" indent="-474979">
              <a:lnSpc>
                <a:spcPts val="5499"/>
              </a:lnSpc>
              <a:buFont typeface="Arial"/>
              <a:buChar char="•"/>
            </a:pPr>
            <a:r>
              <a:rPr lang="en-US" sz="4399" spc="-87">
                <a:solidFill>
                  <a:srgbClr val="000000"/>
                </a:solidFill>
                <a:latin typeface="Barlow Light"/>
              </a:rPr>
              <a:t>Tax </a:t>
            </a:r>
          </a:p>
          <a:p>
            <a:pPr marL="949959" lvl="1" indent="-474979">
              <a:lnSpc>
                <a:spcPts val="5499"/>
              </a:lnSpc>
              <a:buFont typeface="Arial"/>
              <a:buChar char="•"/>
            </a:pPr>
            <a:r>
              <a:rPr lang="en-US" sz="4399" spc="-87">
                <a:solidFill>
                  <a:srgbClr val="000000"/>
                </a:solidFill>
                <a:latin typeface="Barlow Light"/>
              </a:rPr>
              <a:t>Forensic Accounting</a:t>
            </a:r>
          </a:p>
          <a:p>
            <a:pPr>
              <a:lnSpc>
                <a:spcPts val="5499"/>
              </a:lnSpc>
            </a:pPr>
            <a:endParaRPr lang="en-US" sz="4399" spc="-87">
              <a:solidFill>
                <a:srgbClr val="000000"/>
              </a:solidFill>
              <a:latin typeface="Barlow Light"/>
            </a:endParaRPr>
          </a:p>
          <a:p>
            <a:pPr algn="l">
              <a:lnSpc>
                <a:spcPts val="5499"/>
              </a:lnSpc>
            </a:pPr>
            <a:r>
              <a:rPr lang="en-US" sz="4399" spc="-87">
                <a:solidFill>
                  <a:srgbClr val="000000"/>
                </a:solidFill>
                <a:latin typeface="Barlow Light"/>
              </a:rPr>
              <a:t>There are others, but these will be your focus.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860473" y="1414204"/>
            <a:ext cx="11359520" cy="834408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28700" y="2275916"/>
            <a:ext cx="5920077" cy="1060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  <a:spcBef>
                <a:spcPct val="0"/>
              </a:spcBef>
            </a:pPr>
            <a:r>
              <a:rPr lang="en-US" sz="8000" spc="400">
                <a:solidFill>
                  <a:srgbClr val="FF32AF"/>
                </a:solidFill>
                <a:latin typeface="Shrikhand Bold"/>
              </a:rPr>
              <a:t>Branches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C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833329"/>
            <a:ext cx="8126490" cy="4867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99"/>
              </a:lnSpc>
            </a:pPr>
            <a:r>
              <a:rPr lang="en-US" sz="4399" spc="-87">
                <a:solidFill>
                  <a:srgbClr val="000000"/>
                </a:solidFill>
                <a:latin typeface="Barlow Light Bold"/>
              </a:rPr>
              <a:t>Review the following:</a:t>
            </a:r>
          </a:p>
          <a:p>
            <a:pPr>
              <a:lnSpc>
                <a:spcPts val="5499"/>
              </a:lnSpc>
            </a:pPr>
            <a:endParaRPr lang="en-US" sz="4399" spc="-87">
              <a:solidFill>
                <a:srgbClr val="000000"/>
              </a:solidFill>
              <a:latin typeface="Barlow Light Bold"/>
            </a:endParaRPr>
          </a:p>
          <a:p>
            <a:pPr marL="949959" lvl="1" indent="-474979">
              <a:lnSpc>
                <a:spcPts val="5499"/>
              </a:lnSpc>
              <a:buFont typeface="Arial"/>
              <a:buChar char="•"/>
            </a:pPr>
            <a:r>
              <a:rPr lang="en-US" sz="4399" u="sng" spc="-87">
                <a:solidFill>
                  <a:srgbClr val="000000"/>
                </a:solidFill>
                <a:latin typeface="Barlow Light Bold"/>
                <a:hlinkClick r:id="rId2" tooltip="https://www.indeed.com/career-advice/career-development/accounting-branches"/>
              </a:rPr>
              <a:t>https://www.indeed.com/career-advice/career-development/accounting-branches</a:t>
            </a:r>
          </a:p>
          <a:p>
            <a:pPr algn="l">
              <a:lnSpc>
                <a:spcPts val="5499"/>
              </a:lnSpc>
            </a:pPr>
            <a:endParaRPr lang="en-US" sz="4399" u="sng" spc="-87">
              <a:solidFill>
                <a:srgbClr val="000000"/>
              </a:solidFill>
              <a:latin typeface="Barlow Light Bold"/>
              <a:hlinkClick r:id="rId2" tooltip="https://www.indeed.com/career-advice/career-development/accounting-branche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860473" y="1414204"/>
            <a:ext cx="11359520" cy="834408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28700" y="2275916"/>
            <a:ext cx="5920077" cy="1060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  <a:spcBef>
                <a:spcPct val="0"/>
              </a:spcBef>
            </a:pPr>
            <a:r>
              <a:rPr lang="en-US" sz="8000" spc="400">
                <a:solidFill>
                  <a:srgbClr val="FF32AF"/>
                </a:solidFill>
                <a:latin typeface="Shrikhand Bold"/>
              </a:rPr>
              <a:t>Branches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6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09958" y="6197479"/>
            <a:ext cx="18960752" cy="4486874"/>
            <a:chOff x="0" y="0"/>
            <a:chExt cx="4418370" cy="1045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18370" cy="1045564"/>
            </a:xfrm>
            <a:custGeom>
              <a:avLst/>
              <a:gdLst/>
              <a:ahLst/>
              <a:cxnLst/>
              <a:rect l="l" t="t" r="r" b="b"/>
              <a:pathLst>
                <a:path w="4418370" h="1045564">
                  <a:moveTo>
                    <a:pt x="0" y="0"/>
                  </a:moveTo>
                  <a:lnTo>
                    <a:pt x="4418370" y="0"/>
                  </a:lnTo>
                  <a:lnTo>
                    <a:pt x="4418370" y="1045564"/>
                  </a:lnTo>
                  <a:lnTo>
                    <a:pt x="0" y="1045564"/>
                  </a:lnTo>
                  <a:close/>
                </a:path>
              </a:pathLst>
            </a:custGeom>
            <a:solidFill>
              <a:srgbClr val="35265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6849207"/>
            <a:ext cx="3990304" cy="2567863"/>
            <a:chOff x="0" y="0"/>
            <a:chExt cx="5320405" cy="3423818"/>
          </a:xfrm>
        </p:grpSpPr>
        <p:sp>
          <p:nvSpPr>
            <p:cNvPr id="5" name="TextBox 5"/>
            <p:cNvSpPr txBox="1"/>
            <p:nvPr/>
          </p:nvSpPr>
          <p:spPr>
            <a:xfrm>
              <a:off x="0" y="810370"/>
              <a:ext cx="5320405" cy="26134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FFFFFF"/>
                  </a:solidFill>
                  <a:latin typeface="Barlow Light Bold"/>
                </a:rPr>
                <a:t>What Does an Accountant Do? Responsibilities, Skills &amp; Trends</a:t>
              </a:r>
            </a:p>
            <a:p>
              <a:pPr marL="0" lvl="0" indent="0" algn="l">
                <a:lnSpc>
                  <a:spcPts val="3919"/>
                </a:lnSpc>
                <a:spcBef>
                  <a:spcPct val="0"/>
                </a:spcBef>
              </a:pPr>
              <a:endParaRPr lang="en-US" sz="2799">
                <a:solidFill>
                  <a:srgbClr val="FFFFFF"/>
                </a:solidFill>
                <a:latin typeface="Barlow Light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5320405" cy="604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25"/>
                </a:lnSpc>
                <a:spcBef>
                  <a:spcPct val="0"/>
                </a:spcBef>
              </a:pPr>
              <a:r>
                <a:rPr lang="en-US" sz="2900" u="sng" spc="-58">
                  <a:solidFill>
                    <a:srgbClr val="E76F51"/>
                  </a:solidFill>
                  <a:latin typeface="Barlow Light Bold Italics"/>
                  <a:hlinkClick r:id="rId2" tooltip="https://www.northeastern.edu/bachelors-completion/news/what-does-an-accountant-do/"/>
                </a:rPr>
                <a:t>CLICK HERE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207695" y="6849207"/>
            <a:ext cx="3990304" cy="1204518"/>
            <a:chOff x="0" y="0"/>
            <a:chExt cx="5320405" cy="1606025"/>
          </a:xfrm>
        </p:grpSpPr>
        <p:sp>
          <p:nvSpPr>
            <p:cNvPr id="8" name="TextBox 8"/>
            <p:cNvSpPr txBox="1"/>
            <p:nvPr/>
          </p:nvSpPr>
          <p:spPr>
            <a:xfrm>
              <a:off x="0" y="810370"/>
              <a:ext cx="5320405" cy="795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040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FFFFFF"/>
                  </a:solidFill>
                  <a:latin typeface="Barlow Light Bold"/>
                </a:rPr>
                <a:t>Accounting Careers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5320405" cy="604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25"/>
                </a:lnSpc>
                <a:spcBef>
                  <a:spcPct val="0"/>
                </a:spcBef>
              </a:pPr>
              <a:r>
                <a:rPr lang="en-US" sz="2900" u="sng" spc="-58">
                  <a:solidFill>
                    <a:srgbClr val="E76F51"/>
                  </a:solidFill>
                  <a:latin typeface="Barlow Light"/>
                  <a:hlinkClick r:id="rId3" tooltip="https://www.accounting.com/careers/"/>
                </a:rPr>
                <a:t>CLICK HERE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386689" y="6849207"/>
            <a:ext cx="3990304" cy="2567864"/>
            <a:chOff x="0" y="0"/>
            <a:chExt cx="5320405" cy="3423818"/>
          </a:xfrm>
        </p:grpSpPr>
        <p:sp>
          <p:nvSpPr>
            <p:cNvPr id="11" name="TextBox 11"/>
            <p:cNvSpPr txBox="1"/>
            <p:nvPr/>
          </p:nvSpPr>
          <p:spPr>
            <a:xfrm>
              <a:off x="0" y="810370"/>
              <a:ext cx="5320405" cy="26134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FFFFFF"/>
                  </a:solidFill>
                  <a:latin typeface="Barlow Light Bold"/>
                </a:rPr>
                <a:t>Accounting Career Paths: How to Choose Which Is Right For You</a:t>
              </a:r>
            </a:p>
            <a:p>
              <a:pPr marL="0" lvl="0" indent="0" algn="l">
                <a:lnSpc>
                  <a:spcPts val="3919"/>
                </a:lnSpc>
                <a:spcBef>
                  <a:spcPct val="0"/>
                </a:spcBef>
              </a:pPr>
              <a:endParaRPr lang="en-US" sz="2799">
                <a:solidFill>
                  <a:srgbClr val="FFFFFF"/>
                </a:solidFill>
                <a:latin typeface="Barlow Light Bold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5320405" cy="604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25"/>
                </a:lnSpc>
                <a:spcBef>
                  <a:spcPct val="0"/>
                </a:spcBef>
              </a:pPr>
              <a:r>
                <a:rPr lang="en-US" sz="2900" u="sng" spc="-58">
                  <a:solidFill>
                    <a:srgbClr val="E76F51"/>
                  </a:solidFill>
                  <a:latin typeface="Barlow Light"/>
                  <a:hlinkClick r:id="rId4" tooltip="https://www.franklin.edu/blog/accounting-mvp/accounting-career-path"/>
                </a:rPr>
                <a:t>CLICK HERE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1190625"/>
            <a:ext cx="10156347" cy="328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500"/>
              </a:lnSpc>
              <a:spcBef>
                <a:spcPct val="0"/>
              </a:spcBef>
            </a:pPr>
            <a:r>
              <a:rPr lang="en-US" sz="8500" spc="34">
                <a:solidFill>
                  <a:srgbClr val="FFFFFF"/>
                </a:solidFill>
                <a:latin typeface="Barlow SemiCondensed Bold"/>
              </a:rPr>
              <a:t>Career opportunities in accounting and roles and responsibilities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28700" y="3860570"/>
            <a:ext cx="800195" cy="0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369448" y="3757382"/>
            <a:ext cx="6656714" cy="2565861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5376993" y="-446688"/>
            <a:ext cx="4143544" cy="66441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2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03412" y="-84076"/>
            <a:ext cx="7547381" cy="10768430"/>
            <a:chOff x="0" y="0"/>
            <a:chExt cx="1758745" cy="25093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58745" cy="2509337"/>
            </a:xfrm>
            <a:custGeom>
              <a:avLst/>
              <a:gdLst/>
              <a:ahLst/>
              <a:cxnLst/>
              <a:rect l="l" t="t" r="r" b="b"/>
              <a:pathLst>
                <a:path w="1758745" h="2509337">
                  <a:moveTo>
                    <a:pt x="0" y="0"/>
                  </a:moveTo>
                  <a:lnTo>
                    <a:pt x="1758745" y="0"/>
                  </a:lnTo>
                  <a:lnTo>
                    <a:pt x="1758745" y="2509337"/>
                  </a:lnTo>
                  <a:lnTo>
                    <a:pt x="0" y="2509337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450853"/>
            <a:ext cx="9720712" cy="220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00"/>
              </a:lnSpc>
            </a:pPr>
            <a:r>
              <a:rPr lang="en-US" sz="8500" spc="34">
                <a:solidFill>
                  <a:srgbClr val="352652"/>
                </a:solidFill>
                <a:latin typeface="Barlow SemiCondensed Bold"/>
              </a:rPr>
              <a:t>Roles in Commercial Finance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877815" y="2337635"/>
            <a:ext cx="5381485" cy="1414780"/>
            <a:chOff x="0" y="0"/>
            <a:chExt cx="7175313" cy="1886373"/>
          </a:xfrm>
        </p:grpSpPr>
        <p:sp>
          <p:nvSpPr>
            <p:cNvPr id="6" name="TextBox 6"/>
            <p:cNvSpPr txBox="1"/>
            <p:nvPr/>
          </p:nvSpPr>
          <p:spPr>
            <a:xfrm>
              <a:off x="762145" y="-66675"/>
              <a:ext cx="6413168" cy="19530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 u="sng">
                  <a:solidFill>
                    <a:srgbClr val="FFFFFF"/>
                  </a:solidFill>
                  <a:latin typeface="Barlow Light Bold"/>
                  <a:hlinkClick r:id="rId2" tooltip="https://nucleuscommercialfinance.com/blog/what-is-commercial-finance-everything-you-need-to-know"/>
                </a:rPr>
                <a:t>What is Commercial Finance? Everything You Need to Know</a:t>
              </a:r>
            </a:p>
            <a:p>
              <a:pPr marL="0" lvl="0" indent="0" algn="l">
                <a:lnSpc>
                  <a:spcPts val="3919"/>
                </a:lnSpc>
                <a:spcBef>
                  <a:spcPct val="0"/>
                </a:spcBef>
              </a:pPr>
              <a:endParaRPr lang="en-US" sz="2799" u="sng">
                <a:solidFill>
                  <a:srgbClr val="FFFFFF"/>
                </a:solidFill>
                <a:latin typeface="Barlow Light Bold"/>
                <a:hlinkClick r:id="rId2" tooltip="https://nucleuscommercialfinance.com/blog/what-is-commercial-finance-everything-you-need-to-know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 rot="-5400000">
              <a:off x="-670878" y="670878"/>
              <a:ext cx="1405255" cy="0"/>
            </a:xfrm>
            <a:prstGeom prst="line">
              <a:avLst/>
            </a:prstGeom>
            <a:ln w="63500" cap="flat">
              <a:solidFill>
                <a:srgbClr val="352652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877815" y="4616529"/>
            <a:ext cx="5381485" cy="1414780"/>
            <a:chOff x="0" y="0"/>
            <a:chExt cx="7175313" cy="1886373"/>
          </a:xfrm>
        </p:grpSpPr>
        <p:sp>
          <p:nvSpPr>
            <p:cNvPr id="9" name="TextBox 9"/>
            <p:cNvSpPr txBox="1"/>
            <p:nvPr/>
          </p:nvSpPr>
          <p:spPr>
            <a:xfrm>
              <a:off x="762145" y="-66675"/>
              <a:ext cx="6413168" cy="19530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  <a:spcBef>
                  <a:spcPct val="0"/>
                </a:spcBef>
              </a:pPr>
              <a:r>
                <a:rPr lang="en-US" sz="2799" u="sng">
                  <a:solidFill>
                    <a:srgbClr val="FFFFFF"/>
                  </a:solidFill>
                  <a:latin typeface="Barlow Light Bold"/>
                  <a:hlinkClick r:id="rId3" tooltip="https://www.huneety.com/positions/commercial-finance-manager/"/>
                </a:rPr>
                <a:t>Hiring the right Commercial Finance Manager </a:t>
              </a:r>
              <a:r>
                <a:rPr lang="en-US" sz="2799" u="sng">
                  <a:solidFill>
                    <a:srgbClr val="FFFFFF"/>
                  </a:solidFill>
                  <a:latin typeface="Barlow Light Bold"/>
                  <a:hlinkClick r:id="rId3" tooltip="https://www.huneety.com/positions/commercial-finance-manager/"/>
                </a:rPr>
                <a:t>for your organization</a:t>
              </a:r>
            </a:p>
          </p:txBody>
        </p:sp>
        <p:sp>
          <p:nvSpPr>
            <p:cNvPr id="10" name="AutoShape 10"/>
            <p:cNvSpPr/>
            <p:nvPr/>
          </p:nvSpPr>
          <p:spPr>
            <a:xfrm rot="-5400000">
              <a:off x="-670878" y="670878"/>
              <a:ext cx="1405255" cy="0"/>
            </a:xfrm>
            <a:prstGeom prst="line">
              <a:avLst/>
            </a:prstGeom>
            <a:ln w="63500" cap="flat">
              <a:solidFill>
                <a:srgbClr val="352652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11877815" y="6895424"/>
            <a:ext cx="5381485" cy="1414780"/>
            <a:chOff x="0" y="0"/>
            <a:chExt cx="7175313" cy="1886374"/>
          </a:xfrm>
        </p:grpSpPr>
        <p:sp>
          <p:nvSpPr>
            <p:cNvPr id="12" name="TextBox 12"/>
            <p:cNvSpPr txBox="1"/>
            <p:nvPr/>
          </p:nvSpPr>
          <p:spPr>
            <a:xfrm>
              <a:off x="762145" y="-66675"/>
              <a:ext cx="6413168" cy="19530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 u="sng">
                  <a:solidFill>
                    <a:srgbClr val="FFFFFF"/>
                  </a:solidFill>
                  <a:latin typeface="Barlow Light Bold"/>
                  <a:hlinkClick r:id="rId4" tooltip="https://www.investopedia.com/terms/p/purchasetopay.asp"/>
                </a:rPr>
                <a:t>Purchase-to-Pay (P2P)</a:t>
              </a:r>
            </a:p>
            <a:p>
              <a:pPr>
                <a:lnSpc>
                  <a:spcPts val="3919"/>
                </a:lnSpc>
              </a:pPr>
              <a:endParaRPr lang="en-US" sz="2799" u="sng">
                <a:solidFill>
                  <a:srgbClr val="FFFFFF"/>
                </a:solidFill>
                <a:latin typeface="Barlow Light Bold"/>
                <a:hlinkClick r:id="rId4" tooltip="https://www.investopedia.com/terms/p/purchasetopay.asp"/>
              </a:endParaRPr>
            </a:p>
            <a:p>
              <a:pPr marL="0" lvl="0" indent="0" algn="l">
                <a:lnSpc>
                  <a:spcPts val="3919"/>
                </a:lnSpc>
                <a:spcBef>
                  <a:spcPct val="0"/>
                </a:spcBef>
              </a:pPr>
              <a:r>
                <a:rPr lang="en-US" sz="2799" u="sng">
                  <a:solidFill>
                    <a:srgbClr val="FFFFFF"/>
                  </a:solidFill>
                  <a:latin typeface="Barlow Light Bold"/>
                  <a:hlinkClick r:id="rId5" tooltip="https://www.indeed.com/career-advice/career-development/record-to-report"/>
                </a:rPr>
                <a:t>Report-to-Report (R2R)</a:t>
              </a:r>
            </a:p>
          </p:txBody>
        </p:sp>
        <p:sp>
          <p:nvSpPr>
            <p:cNvPr id="13" name="AutoShape 13"/>
            <p:cNvSpPr/>
            <p:nvPr/>
          </p:nvSpPr>
          <p:spPr>
            <a:xfrm rot="-5400000">
              <a:off x="-670878" y="670878"/>
              <a:ext cx="1405255" cy="0"/>
            </a:xfrm>
            <a:prstGeom prst="line">
              <a:avLst/>
            </a:prstGeom>
            <a:ln w="63500" cap="flat">
              <a:solidFill>
                <a:srgbClr val="352652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73601" y="6364080"/>
            <a:ext cx="10409857" cy="4770285"/>
            <a:chOff x="0" y="0"/>
            <a:chExt cx="13879809" cy="6360380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1027198" y="708458"/>
              <a:ext cx="2852611" cy="5300459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2674670" cy="6360380"/>
            </a:xfrm>
            <a:prstGeom prst="rect">
              <a:avLst/>
            </a:prstGeom>
          </p:spPr>
        </p:pic>
      </p:grpSp>
      <p:sp>
        <p:nvSpPr>
          <p:cNvPr id="17" name="TextBox 17"/>
          <p:cNvSpPr txBox="1"/>
          <p:nvPr/>
        </p:nvSpPr>
        <p:spPr>
          <a:xfrm>
            <a:off x="1028700" y="2987875"/>
            <a:ext cx="9720712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</a:rPr>
              <a:t> e.g. cost analyst, business controller, pricing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</a:rPr>
              <a:t>professionals and the global business services, e.g. purchase to pay (P2P)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</a:rPr>
              <a:t>professionals and report to report (R2R) professionals.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18968" y="-397353"/>
            <a:ext cx="7931826" cy="11081707"/>
            <a:chOff x="0" y="0"/>
            <a:chExt cx="1848331" cy="2582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8331" cy="2582339"/>
            </a:xfrm>
            <a:custGeom>
              <a:avLst/>
              <a:gdLst/>
              <a:ahLst/>
              <a:cxnLst/>
              <a:rect l="l" t="t" r="r" b="b"/>
              <a:pathLst>
                <a:path w="1848331" h="2582339">
                  <a:moveTo>
                    <a:pt x="0" y="0"/>
                  </a:moveTo>
                  <a:lnTo>
                    <a:pt x="1848331" y="0"/>
                  </a:lnTo>
                  <a:lnTo>
                    <a:pt x="1848331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5F86D0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356452" y="1556357"/>
            <a:ext cx="6456858" cy="7174286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55825" y="1556357"/>
            <a:ext cx="9660663" cy="5843277"/>
            <a:chOff x="0" y="0"/>
            <a:chExt cx="12880884" cy="7791036"/>
          </a:xfrm>
        </p:grpSpPr>
        <p:sp>
          <p:nvSpPr>
            <p:cNvPr id="6" name="TextBox 6"/>
            <p:cNvSpPr txBox="1"/>
            <p:nvPr/>
          </p:nvSpPr>
          <p:spPr>
            <a:xfrm>
              <a:off x="0" y="161925"/>
              <a:ext cx="12880884" cy="6079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99"/>
                </a:lnSpc>
              </a:pPr>
              <a:r>
                <a:rPr lang="en-US" sz="8799" spc="519">
                  <a:solidFill>
                    <a:srgbClr val="352652"/>
                  </a:solidFill>
                  <a:latin typeface="Barlow SemiCondensed Bold"/>
                </a:rPr>
                <a:t>15 CRUCIAL SKILLS OF AN ACCOUNTANT</a:t>
              </a:r>
            </a:p>
            <a:p>
              <a:pPr>
                <a:lnSpc>
                  <a:spcPts val="8799"/>
                </a:lnSpc>
              </a:pPr>
              <a:endParaRPr lang="en-US" sz="8799" spc="519">
                <a:solidFill>
                  <a:srgbClr val="352652"/>
                </a:solidFill>
                <a:latin typeface="Barlow SemiCondensed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368847"/>
              <a:ext cx="11773419" cy="14221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249"/>
                </a:lnSpc>
                <a:spcBef>
                  <a:spcPct val="0"/>
                </a:spcBef>
              </a:pPr>
              <a:r>
                <a:rPr lang="en-US" sz="3399" u="sng" spc="-67">
                  <a:solidFill>
                    <a:srgbClr val="000000"/>
                  </a:solidFill>
                  <a:latin typeface="Barlow Light"/>
                  <a:hlinkClick r:id="rId4" tooltip="https://www.solvexia.com/blog/15-crucial-skills-of-an-accountant"/>
                </a:rPr>
                <a:t>https://www.solvexia.com/blog/15-crucial-skills-of-an-accountant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18968" y="-397353"/>
            <a:ext cx="7931826" cy="11081707"/>
            <a:chOff x="0" y="0"/>
            <a:chExt cx="1848331" cy="2582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8331" cy="2582339"/>
            </a:xfrm>
            <a:custGeom>
              <a:avLst/>
              <a:gdLst/>
              <a:ahLst/>
              <a:cxnLst/>
              <a:rect l="l" t="t" r="r" b="b"/>
              <a:pathLst>
                <a:path w="1848331" h="2582339">
                  <a:moveTo>
                    <a:pt x="0" y="0"/>
                  </a:moveTo>
                  <a:lnTo>
                    <a:pt x="1848331" y="0"/>
                  </a:lnTo>
                  <a:lnTo>
                    <a:pt x="1848331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5F86D0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356452" y="1556357"/>
            <a:ext cx="6456858" cy="7174286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55825" y="441932"/>
            <a:ext cx="9660663" cy="8072127"/>
            <a:chOff x="0" y="0"/>
            <a:chExt cx="12880884" cy="10762836"/>
          </a:xfrm>
        </p:grpSpPr>
        <p:sp>
          <p:nvSpPr>
            <p:cNvPr id="6" name="TextBox 6"/>
            <p:cNvSpPr txBox="1"/>
            <p:nvPr/>
          </p:nvSpPr>
          <p:spPr>
            <a:xfrm>
              <a:off x="0" y="161925"/>
              <a:ext cx="12880884" cy="90515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99"/>
                </a:lnSpc>
              </a:pPr>
              <a:r>
                <a:rPr lang="en-US" sz="8799" spc="519">
                  <a:solidFill>
                    <a:srgbClr val="352652"/>
                  </a:solidFill>
                  <a:latin typeface="Barlow SemiCondensed Bold"/>
                </a:rPr>
                <a:t>10 ESSENTIAL ACCOUNTANT COMPETENCIES THAT EMPLOYERS SEEK</a:t>
              </a:r>
            </a:p>
            <a:p>
              <a:pPr>
                <a:lnSpc>
                  <a:spcPts val="8799"/>
                </a:lnSpc>
              </a:pPr>
              <a:endParaRPr lang="en-US" sz="8799" spc="519">
                <a:solidFill>
                  <a:srgbClr val="352652"/>
                </a:solidFill>
                <a:latin typeface="Barlow SemiCondensed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340647"/>
              <a:ext cx="11773419" cy="14221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249"/>
                </a:lnSpc>
                <a:spcBef>
                  <a:spcPct val="0"/>
                </a:spcBef>
              </a:pPr>
              <a:r>
                <a:rPr lang="en-US" sz="3399" u="sng" spc="-67">
                  <a:solidFill>
                    <a:srgbClr val="000000"/>
                  </a:solidFill>
                  <a:latin typeface="Barlow Light"/>
                  <a:hlinkClick r:id="rId4" tooltip="https://www.indeed.com/career-advice/career-development/accountant-competencies"/>
                </a:rPr>
                <a:t>https://www.indeed.com/career-advice/career-development/accountant-competencies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26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397353"/>
            <a:ext cx="9406794" cy="11081707"/>
            <a:chOff x="0" y="0"/>
            <a:chExt cx="2192039" cy="2582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2038" cy="2582339"/>
            </a:xfrm>
            <a:custGeom>
              <a:avLst/>
              <a:gdLst/>
              <a:ahLst/>
              <a:cxnLst/>
              <a:rect l="l" t="t" r="r" b="b"/>
              <a:pathLst>
                <a:path w="2192038" h="2582339">
                  <a:moveTo>
                    <a:pt x="0" y="0"/>
                  </a:moveTo>
                  <a:lnTo>
                    <a:pt x="2192038" y="0"/>
                  </a:lnTo>
                  <a:lnTo>
                    <a:pt x="2192038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940245" y="1770462"/>
            <a:ext cx="5092666" cy="3611163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 rot="-5400000">
            <a:off x="8583399" y="7645589"/>
            <a:ext cx="2899410" cy="0"/>
          </a:xfrm>
          <a:prstGeom prst="line">
            <a:avLst/>
          </a:prstGeom>
          <a:ln w="47625" cap="flat">
            <a:solidFill>
              <a:srgbClr val="E9C46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400000">
            <a:off x="12713317" y="7645589"/>
            <a:ext cx="2899410" cy="0"/>
          </a:xfrm>
          <a:prstGeom prst="line">
            <a:avLst/>
          </a:prstGeom>
          <a:ln w="47625" cap="flat">
            <a:solidFill>
              <a:srgbClr val="E9C46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0409678" y="6895336"/>
            <a:ext cx="3172150" cy="2223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u="sng">
                <a:solidFill>
                  <a:srgbClr val="FFFFFF"/>
                </a:solidFill>
                <a:latin typeface="Barlow Light Bold"/>
                <a:hlinkClick r:id="rId4" tooltip="https://www.accountingtools.com/articles/users-of-financial-information"/>
              </a:rPr>
              <a:t>Who are the Users of Financial Information?</a:t>
            </a:r>
          </a:p>
          <a:p>
            <a:pPr marL="0" lvl="0" indent="0" algn="l">
              <a:lnSpc>
                <a:spcPts val="4480"/>
              </a:lnSpc>
              <a:spcBef>
                <a:spcPct val="0"/>
              </a:spcBef>
            </a:pPr>
            <a:endParaRPr lang="en-US" sz="3200" u="sng">
              <a:solidFill>
                <a:srgbClr val="FFFFFF"/>
              </a:solidFill>
              <a:latin typeface="Barlow Light Bold"/>
              <a:hlinkClick r:id="rId4" tooltip="https://www.accountingtools.com/articles/users-of-financial-informatio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441591" y="5685979"/>
            <a:ext cx="3182641" cy="3909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u="sng">
                <a:solidFill>
                  <a:srgbClr val="FFFFFF"/>
                </a:solidFill>
                <a:latin typeface="Barlow Light Bold"/>
                <a:hlinkClick r:id="rId5" tooltip="https://smallbusiness.chron.com/internal-external-users-companys-financial-statements-70132.html"/>
              </a:rPr>
              <a:t>Who Are the Internal &amp; External Users of a Company's Financial Statements?</a:t>
            </a:r>
          </a:p>
          <a:p>
            <a:pPr marL="0" lvl="0" indent="0" algn="l">
              <a:lnSpc>
                <a:spcPts val="4480"/>
              </a:lnSpc>
              <a:spcBef>
                <a:spcPct val="0"/>
              </a:spcBef>
            </a:pPr>
            <a:endParaRPr lang="en-US" sz="3200" u="sng">
              <a:solidFill>
                <a:srgbClr val="FFFFFF"/>
              </a:solidFill>
              <a:latin typeface="Barlow Light Bold"/>
              <a:hlinkClick r:id="rId5" tooltip="https://smallbusiness.chron.com/internal-external-users-companys-financial-statements-70132.html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028700" y="1770462"/>
            <a:ext cx="7215827" cy="5144393"/>
            <a:chOff x="0" y="0"/>
            <a:chExt cx="9621102" cy="6859191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71450"/>
              <a:ext cx="9621102" cy="64968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399"/>
                </a:lnSpc>
              </a:pPr>
              <a:r>
                <a:rPr lang="en-US" sz="9399">
                  <a:solidFill>
                    <a:srgbClr val="5F86D0"/>
                  </a:solidFill>
                  <a:latin typeface="Barlow SemiCondensed Bold"/>
                </a:rPr>
                <a:t>Users and uses of financial information</a:t>
              </a:r>
            </a:p>
            <a:p>
              <a:pPr marL="0" lvl="0" indent="0" algn="l">
                <a:lnSpc>
                  <a:spcPts val="9399"/>
                </a:lnSpc>
                <a:spcBef>
                  <a:spcPct val="0"/>
                </a:spcBef>
              </a:pPr>
              <a:endParaRPr lang="en-US" sz="9399">
                <a:solidFill>
                  <a:srgbClr val="5F86D0"/>
                </a:solidFill>
                <a:latin typeface="Barlow SemiCondensed Bold"/>
              </a:endParaRP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0" y="6795691"/>
              <a:ext cx="1066926" cy="0"/>
            </a:xfrm>
            <a:prstGeom prst="line">
              <a:avLst/>
            </a:prstGeom>
            <a:ln w="63500" cap="flat">
              <a:solidFill>
                <a:srgbClr val="5F86D0"/>
              </a:solidFill>
              <a:prstDash val="solid"/>
              <a:headEnd type="none" w="sm" len="sm"/>
              <a:tailEnd type="none" w="sm" len="sm"/>
            </a:ln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397353"/>
            <a:ext cx="9406794" cy="11081707"/>
            <a:chOff x="0" y="0"/>
            <a:chExt cx="2192039" cy="2582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2038" cy="2582339"/>
            </a:xfrm>
            <a:custGeom>
              <a:avLst/>
              <a:gdLst/>
              <a:ahLst/>
              <a:cxnLst/>
              <a:rect l="l" t="t" r="r" b="b"/>
              <a:pathLst>
                <a:path w="2192038" h="2582339">
                  <a:moveTo>
                    <a:pt x="0" y="0"/>
                  </a:moveTo>
                  <a:lnTo>
                    <a:pt x="2192038" y="0"/>
                  </a:lnTo>
                  <a:lnTo>
                    <a:pt x="2192038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5F86D0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618968" y="1408112"/>
            <a:ext cx="6456858" cy="7174286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113835" y="952505"/>
            <a:ext cx="7127407" cy="8013073"/>
            <a:chOff x="0" y="0"/>
            <a:chExt cx="9503209" cy="10684097"/>
          </a:xfrm>
        </p:grpSpPr>
        <p:sp>
          <p:nvSpPr>
            <p:cNvPr id="6" name="TextBox 6"/>
            <p:cNvSpPr txBox="1"/>
            <p:nvPr/>
          </p:nvSpPr>
          <p:spPr>
            <a:xfrm>
              <a:off x="0" y="133350"/>
              <a:ext cx="9503209" cy="8214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sz="8000" spc="472">
                  <a:solidFill>
                    <a:srgbClr val="352652"/>
                  </a:solidFill>
                  <a:latin typeface="Barlow SemiCondensed Bold"/>
                </a:rPr>
                <a:t>ROLE OF ACCOUNTING IN THE MODERN BUSINESS ENVIRONMENT</a:t>
              </a:r>
            </a:p>
            <a:p>
              <a:pPr>
                <a:lnSpc>
                  <a:spcPts val="8000"/>
                </a:lnSpc>
              </a:pPr>
              <a:endParaRPr lang="en-US" sz="8000" spc="472">
                <a:solidFill>
                  <a:srgbClr val="352652"/>
                </a:solidFill>
                <a:latin typeface="Barlow SemiCondensed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8494406"/>
              <a:ext cx="8686147" cy="21896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375"/>
                </a:lnSpc>
                <a:spcBef>
                  <a:spcPct val="0"/>
                </a:spcBef>
              </a:pPr>
              <a:r>
                <a:rPr lang="en-US" sz="3500" u="sng" spc="-70">
                  <a:solidFill>
                    <a:srgbClr val="000000"/>
                  </a:solidFill>
                  <a:latin typeface="Barlow Light"/>
                  <a:hlinkClick r:id="rId4" tooltip="https://smallbusiness.chron.com/role-accounting-modern-business-environment-4010.html"/>
                </a:rPr>
                <a:t>https://smallbusiness.chron.com/role-accounting-modern-business-environment-4010.html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6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09958" y="6616579"/>
            <a:ext cx="18960752" cy="4067774"/>
            <a:chOff x="0" y="0"/>
            <a:chExt cx="4418370" cy="9479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18370" cy="947902"/>
            </a:xfrm>
            <a:custGeom>
              <a:avLst/>
              <a:gdLst/>
              <a:ahLst/>
              <a:cxnLst/>
              <a:rect l="l" t="t" r="r" b="b"/>
              <a:pathLst>
                <a:path w="4418370" h="947902">
                  <a:moveTo>
                    <a:pt x="0" y="0"/>
                  </a:moveTo>
                  <a:lnTo>
                    <a:pt x="4418370" y="0"/>
                  </a:lnTo>
                  <a:lnTo>
                    <a:pt x="4418370" y="947902"/>
                  </a:lnTo>
                  <a:lnTo>
                    <a:pt x="0" y="947902"/>
                  </a:lnTo>
                  <a:close/>
                </a:path>
              </a:pathLst>
            </a:custGeom>
            <a:solidFill>
              <a:srgbClr val="35265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918594"/>
            <a:ext cx="10863055" cy="3402684"/>
            <a:chOff x="0" y="0"/>
            <a:chExt cx="14484074" cy="4536912"/>
          </a:xfrm>
        </p:grpSpPr>
        <p:sp>
          <p:nvSpPr>
            <p:cNvPr id="5" name="TextBox 5"/>
            <p:cNvSpPr txBox="1"/>
            <p:nvPr/>
          </p:nvSpPr>
          <p:spPr>
            <a:xfrm>
              <a:off x="0" y="3139277"/>
              <a:ext cx="10820400" cy="1397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125"/>
                </a:lnSpc>
                <a:spcBef>
                  <a:spcPct val="0"/>
                </a:spcBef>
              </a:pPr>
              <a:r>
                <a:rPr lang="en-US" sz="3300" spc="-66">
                  <a:solidFill>
                    <a:srgbClr val="000000"/>
                  </a:solidFill>
                  <a:latin typeface="Barlow Light Bold"/>
                </a:rPr>
                <a:t>Post your responses in the Business Study Room on Discord.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61925"/>
              <a:ext cx="14484074" cy="1561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8500"/>
                </a:lnSpc>
                <a:spcBef>
                  <a:spcPct val="0"/>
                </a:spcBef>
              </a:pPr>
              <a:r>
                <a:rPr lang="en-US" sz="8500" spc="34">
                  <a:solidFill>
                    <a:srgbClr val="FFFFFF"/>
                  </a:solidFill>
                  <a:latin typeface="Barlow SemiCondensed Bold"/>
                </a:rPr>
                <a:t>Class Activity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0" y="2413659"/>
              <a:ext cx="1066926" cy="0"/>
            </a:xfrm>
            <a:prstGeom prst="line">
              <a:avLst/>
            </a:prstGeom>
            <a:ln w="635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028700" y="7147590"/>
            <a:ext cx="3990304" cy="2229994"/>
            <a:chOff x="0" y="0"/>
            <a:chExt cx="5320405" cy="2973326"/>
          </a:xfrm>
        </p:grpSpPr>
        <p:sp>
          <p:nvSpPr>
            <p:cNvPr id="9" name="TextBox 9"/>
            <p:cNvSpPr txBox="1"/>
            <p:nvPr/>
          </p:nvSpPr>
          <p:spPr>
            <a:xfrm>
              <a:off x="0" y="467615"/>
              <a:ext cx="5320405" cy="25057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FFF"/>
                  </a:solidFill>
                  <a:latin typeface="Barlow Light Bold"/>
                </a:rPr>
                <a:t>What are the different branches of accounting, and how do they differ from each other?</a:t>
              </a:r>
            </a:p>
          </p:txBody>
        </p:sp>
        <p:sp>
          <p:nvSpPr>
            <p:cNvPr id="10" name="AutoShape 10"/>
            <p:cNvSpPr/>
            <p:nvPr/>
          </p:nvSpPr>
          <p:spPr>
            <a:xfrm>
              <a:off x="0" y="0"/>
              <a:ext cx="1066926" cy="0"/>
            </a:xfrm>
            <a:prstGeom prst="line">
              <a:avLst/>
            </a:prstGeom>
            <a:ln w="63500" cap="flat">
              <a:solidFill>
                <a:srgbClr val="E76F51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6869518" y="7147590"/>
            <a:ext cx="3990304" cy="3397124"/>
            <a:chOff x="0" y="0"/>
            <a:chExt cx="5320405" cy="4529499"/>
          </a:xfrm>
        </p:grpSpPr>
        <p:sp>
          <p:nvSpPr>
            <p:cNvPr id="12" name="TextBox 12"/>
            <p:cNvSpPr txBox="1"/>
            <p:nvPr/>
          </p:nvSpPr>
          <p:spPr>
            <a:xfrm>
              <a:off x="0" y="467615"/>
              <a:ext cx="5320405" cy="40618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499"/>
                </a:lnSpc>
              </a:pPr>
              <a:r>
                <a:rPr lang="en-US" sz="2499">
                  <a:solidFill>
                    <a:srgbClr val="FFFFFF"/>
                  </a:solidFill>
                  <a:latin typeface="Barlow Light Bold"/>
                </a:rPr>
                <a:t>How does the financial accounting branch of accounting differ from managerial accounting, and how does it impact decision-making in the organization?</a:t>
              </a:r>
            </a:p>
            <a:p>
              <a:pPr marL="0" lvl="0" indent="0" algn="l">
                <a:lnSpc>
                  <a:spcPts val="3499"/>
                </a:lnSpc>
                <a:spcBef>
                  <a:spcPct val="0"/>
                </a:spcBef>
              </a:pPr>
              <a:endParaRPr lang="en-US" sz="2499">
                <a:solidFill>
                  <a:srgbClr val="FFFFFF"/>
                </a:solidFill>
                <a:latin typeface="Barlow Light Bold"/>
              </a:endParaRPr>
            </a:p>
          </p:txBody>
        </p:sp>
        <p:sp>
          <p:nvSpPr>
            <p:cNvPr id="13" name="AutoShape 13"/>
            <p:cNvSpPr/>
            <p:nvPr/>
          </p:nvSpPr>
          <p:spPr>
            <a:xfrm>
              <a:off x="0" y="0"/>
              <a:ext cx="1066926" cy="0"/>
            </a:xfrm>
            <a:prstGeom prst="line">
              <a:avLst/>
            </a:prstGeom>
            <a:ln w="63500" cap="flat">
              <a:solidFill>
                <a:srgbClr val="E76F51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12710336" y="7147590"/>
            <a:ext cx="3990304" cy="3527934"/>
            <a:chOff x="0" y="0"/>
            <a:chExt cx="5320405" cy="4703913"/>
          </a:xfrm>
        </p:grpSpPr>
        <p:sp>
          <p:nvSpPr>
            <p:cNvPr id="15" name="TextBox 15"/>
            <p:cNvSpPr txBox="1"/>
            <p:nvPr/>
          </p:nvSpPr>
          <p:spPr>
            <a:xfrm>
              <a:off x="0" y="467615"/>
              <a:ext cx="5320405" cy="4236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599">
                  <a:solidFill>
                    <a:srgbClr val="FFFFFF"/>
                  </a:solidFill>
                  <a:latin typeface="Barlow Light Bold"/>
                </a:rPr>
                <a:t>How does the auditing branch of accounting help in ensuring the accuracy and completeness of financial information and reporting in the company?</a:t>
              </a:r>
            </a:p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endParaRPr lang="en-US" sz="2599">
                <a:solidFill>
                  <a:srgbClr val="FFFFFF"/>
                </a:solidFill>
                <a:latin typeface="Barlow Light Bold"/>
              </a:endParaRPr>
            </a:p>
          </p:txBody>
        </p:sp>
        <p:sp>
          <p:nvSpPr>
            <p:cNvPr id="16" name="AutoShape 16"/>
            <p:cNvSpPr/>
            <p:nvPr/>
          </p:nvSpPr>
          <p:spPr>
            <a:xfrm>
              <a:off x="0" y="0"/>
              <a:ext cx="1066926" cy="0"/>
            </a:xfrm>
            <a:prstGeom prst="line">
              <a:avLst/>
            </a:prstGeom>
            <a:ln w="63500" cap="flat">
              <a:solidFill>
                <a:srgbClr val="E76F51"/>
              </a:solidFill>
              <a:prstDash val="solid"/>
              <a:headEnd type="none" w="sm" len="sm"/>
              <a:tailEnd type="none" w="sm" len="sm"/>
            </a:ln>
          </p:spPr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11380392" y="1582769"/>
            <a:ext cx="7824311" cy="54770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309</Words>
  <Application>Microsoft Office PowerPoint</Application>
  <PresentationFormat>Custom</PresentationFormat>
  <Paragraphs>46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Canva Sans</vt:lpstr>
      <vt:lpstr>Barlow Light</vt:lpstr>
      <vt:lpstr>Shrikhand Bold</vt:lpstr>
      <vt:lpstr>Calibri</vt:lpstr>
      <vt:lpstr>Barlow Light Bold Italics</vt:lpstr>
      <vt:lpstr>Arial</vt:lpstr>
      <vt:lpstr>Barlow SemiCondensed Bold</vt:lpstr>
      <vt:lpstr>Barlow Light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Navy Yellow Thin Lines Illustration Business Presentation</dc:title>
  <dc:creator>Sasha-Lee Sommers</dc:creator>
  <cp:lastModifiedBy>Sasha-Lee Sommers</cp:lastModifiedBy>
  <cp:revision>2</cp:revision>
  <dcterms:created xsi:type="dcterms:W3CDTF">2006-08-16T00:00:00Z</dcterms:created>
  <dcterms:modified xsi:type="dcterms:W3CDTF">2023-02-17T19:26:16Z</dcterms:modified>
  <dc:identifier>DAFa2seJe34</dc:identifier>
</cp:coreProperties>
</file>